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Lst>
  <p:sldSz cx="9144000" cy="5143500" type="screen16x9"/>
  <p:notesSz cx="6858000" cy="9144000"/>
  <p:embeddedFontLst>
    <p:embeddedFont>
      <p:font typeface="Calibri" panose="020F0502020204030204" pitchFamily="34" charset="0"/>
      <p:regular r:id="rId124"/>
      <p:bold r:id="rId125"/>
      <p:italic r:id="rId126"/>
      <p:boldItalic r:id="rId127"/>
    </p:embeddedFont>
    <p:embeddedFont>
      <p:font typeface="Consolas" panose="020B0609020204030204" pitchFamily="49" charset="0"/>
      <p:regular r:id="rId128"/>
      <p:bold r:id="rId129"/>
      <p:italic r:id="rId130"/>
      <p:boldItalic r:id="rId131"/>
    </p:embeddedFont>
    <p:embeddedFont>
      <p:font typeface="Inconsolata" pitchFamily="49" charset="77"/>
      <p:regular r:id="rId132"/>
      <p:bold r:id="rId133"/>
    </p:embeddedFont>
    <p:embeddedFont>
      <p:font typeface="Lato" panose="020F0502020204030203" pitchFamily="34" charset="77"/>
      <p:regular r:id="rId134"/>
      <p:bold r:id="rId135"/>
      <p:italic r:id="rId136"/>
      <p:boldItalic r:id="rId137"/>
    </p:embeddedFont>
    <p:embeddedFont>
      <p:font typeface="Proxima Nova" panose="02000506030000020004" pitchFamily="2" charset="0"/>
      <p:regular r:id="rId138"/>
      <p:bold r:id="rId139"/>
      <p:italic r:id="rId140"/>
      <p:boldItalic r:id="rId141"/>
    </p:embeddedFont>
    <p:embeddedFont>
      <p:font typeface="Raleway" panose="020B0503030101060003" pitchFamily="34" charset="77"/>
      <p:regular r:id="rId142"/>
      <p:bold r:id="rId143"/>
      <p:italic r:id="rId144"/>
      <p:boldItalic r:id="rId145"/>
    </p:embeddedFont>
    <p:embeddedFont>
      <p:font typeface="Roboto" panose="02000000000000000000" pitchFamily="2" charset="0"/>
      <p:regular r:id="rId146"/>
      <p:bold r:id="rId147"/>
      <p:italic r:id="rId148"/>
      <p:boldItalic r:id="rId1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927088-1178-4FE2-BD7C-F3DEFB16FFBB}">
  <a:tblStyle styleId="{74927088-1178-4FE2-BD7C-F3DEFB16FFBB}"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TxStyle/>
      <a:tcStyle>
        <a:tcBdr/>
      </a:tcStyle>
    </a:neCell>
    <a:nwCell>
      <a:tcTxStyle/>
      <a:tcStyle>
        <a:tcBdr/>
      </a:tcStyle>
    </a:nwCell>
  </a:tblStyle>
  <a:tblStyle styleId="{F6138F8C-CC17-4CF5-BA23-2576D23D9F5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3.fntdata"/><Relationship Id="rId147"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9.fntdata"/><Relationship Id="rId153"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0.fntdata"/><Relationship Id="rId148"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0.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inst.eecs.berkeley.edu/~cs61a/sp16/assets/pdfs/61a-sp16-mt2.pdf#page=7"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inst.eecs.berkeley.edu/~cs61a/sp16/assets/pdfs/61a-sp16-mt2-solution.pdf#page=7" TargetMode="Externa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inst.eecs.berkeley.edu/~cs61a/sp16/assets/pdfs/61a-sp16-mt2.pdf#page=7" TargetMode="External"/><Relationship Id="rId2" Type="http://schemas.openxmlformats.org/officeDocument/2006/relationships/slide" Target="../slides/slide118.xml"/><Relationship Id="rId1" Type="http://schemas.openxmlformats.org/officeDocument/2006/relationships/notesMaster" Target="../notesMasters/notesMaster1.xml"/><Relationship Id="rId4" Type="http://schemas.openxmlformats.org/officeDocument/2006/relationships/hyperlink" Target="http://inst.eecs.berkeley.edu/~cs61a/sp16/assets/pdfs/61a-sp16-mt2-solution.pdf#page=7" TargetMode="Externa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inst.eecs.berkeley.edu/~cs61a/sp16/assets/pdfs/61a-sp16-mt2.pdf#page=7"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inst.eecs.berkeley.edu/~cs61a/sp16/assets/pdfs/61a-sp16-mt2-solution.pdf#page=7"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e386373b_0_6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e386373b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to ask students on Piazza to vote for which topic they want to be covered the most → do the ordering of the topics associated with most popular to least popular.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bf668909_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bf668909_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52a82a57c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52a82a57c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52a82a57c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52a82a57c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52a82a57cb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52a82a57cb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2a82a57c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52a82a57c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51e386373b_1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51e386373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4d1c07e8a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4d1c07e8a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1e386373b_2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1e386373b_2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1e386373b_3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1e386373b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4d1c07e8a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4d1c07e8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54bf668909_1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54bf668909_1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27830958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27830958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54bf668909_1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54bf668909_1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4d1c07e8a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4d1c07e8a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d1c07e8a3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4d1c07e8a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278309583_4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27830958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278309583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27830958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22d10082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22d1008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22d1008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522d1008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To approach working on the base case, we want to think about where our problem would stop! We want to find the number of consecutive sixes and ones. If a linked list is empty or only one item long (s.rest is Link.empty) then we should stop and return 0.</a:t>
            </a:r>
            <a:endParaRPr/>
          </a:p>
          <a:p>
            <a:pPr marL="457200" lvl="0" indent="-298450" algn="l" rtl="0">
              <a:spcBef>
                <a:spcPts val="0"/>
              </a:spcBef>
              <a:spcAft>
                <a:spcPts val="0"/>
              </a:spcAft>
              <a:buSzPts val="1100"/>
              <a:buAutoNum type="arabicPeriod"/>
            </a:pPr>
            <a:r>
              <a:rPr lang="en"/>
              <a:t>The second check would be to check if the contents of the list is 6 then 1. So if s.first == 6 and then s.rest.first == 1, then we have 61 in order in the list. That means we have one success! We return 1, then shift over in the list with sixty_ones(s.rest.rest)</a:t>
            </a:r>
            <a:endParaRPr/>
          </a:p>
          <a:p>
            <a:pPr marL="457200" lvl="0" indent="-298450" algn="l" rtl="0">
              <a:spcBef>
                <a:spcPts val="0"/>
              </a:spcBef>
              <a:spcAft>
                <a:spcPts val="0"/>
              </a:spcAft>
              <a:buSzPts val="1100"/>
              <a:buAutoNum type="arabicPeriod"/>
            </a:pPr>
            <a:r>
              <a:rPr lang="en"/>
              <a:t>The last case is if there’s more elements in the list but it’s not a 61, so we should just move to the next item in the list and call sixty_ones(s.rest)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5278309583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5278309583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http://inst.eecs.berkeley.edu/~cs61a/sp16/assets/pdfs/61a-sp16-mt2.pdf#page=7</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http://inst.eecs.berkeley.edu/~cs61a/sp16/assets/pdfs/61a-sp16-mt2-solution.pdf#page=7</a:t>
            </a:r>
            <a:endParaRPr/>
          </a:p>
          <a:p>
            <a:pPr marL="0" lvl="0" indent="0" algn="l" rtl="0">
              <a:spcBef>
                <a:spcPts val="0"/>
              </a:spcBef>
              <a:spcAft>
                <a:spcPts val="0"/>
              </a:spcAft>
              <a:buNone/>
            </a:pPr>
            <a:endParaRPr/>
          </a:p>
          <a:p>
            <a:pPr marL="0" lvl="0" indent="0" algn="l" rtl="0">
              <a:spcBef>
                <a:spcPts val="0"/>
              </a:spcBef>
              <a:spcAft>
                <a:spcPts val="0"/>
              </a:spcAft>
              <a:buNone/>
            </a:pPr>
            <a:r>
              <a:rPr lang="en"/>
              <a:t>First problem</a:t>
            </a: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4d1ba0e57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4d1ba0e5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http://inst.eecs.berkeley.edu/~cs61a/sp16/assets/pdfs/61a-sp16-mt2.pdf#page=7</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http://inst.eecs.berkeley.edu/~cs61a/sp16/assets/pdfs/61a-sp16-mt2-solution.pdf#page=7</a:t>
            </a:r>
            <a:endParaRPr/>
          </a:p>
          <a:p>
            <a:pPr marL="0" lvl="0" indent="0" algn="l" rtl="0">
              <a:spcBef>
                <a:spcPts val="0"/>
              </a:spcBef>
              <a:spcAft>
                <a:spcPts val="0"/>
              </a:spcAft>
              <a:buNone/>
            </a:pPr>
            <a:endParaRPr/>
          </a:p>
          <a:p>
            <a:pPr marL="0" lvl="0" indent="0" algn="l" rtl="0">
              <a:spcBef>
                <a:spcPts val="0"/>
              </a:spcBef>
              <a:spcAft>
                <a:spcPts val="0"/>
              </a:spcAft>
              <a:buNone/>
            </a:pPr>
            <a:r>
              <a:rPr lang="en"/>
              <a:t>First problem</a:t>
            </a:r>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4d1ba0e57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4d1ba0e57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http://inst.eecs.berkeley.edu/~cs61a/sp16/assets/pdfs/61a-sp16-mt2.pdf#page=7</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4"/>
              </a:rPr>
              <a:t>http://inst.eecs.berkeley.edu/~cs61a/sp16/assets/pdfs/61a-sp16-mt2-solution.pdf#page=7</a:t>
            </a:r>
            <a:endParaRPr/>
          </a:p>
          <a:p>
            <a:pPr marL="0" lvl="0" indent="0" algn="l" rtl="0">
              <a:spcBef>
                <a:spcPts val="0"/>
              </a:spcBef>
              <a:spcAft>
                <a:spcPts val="0"/>
              </a:spcAft>
              <a:buNone/>
            </a:pPr>
            <a:endParaRPr/>
          </a:p>
          <a:p>
            <a:pPr marL="0" lvl="0" indent="0" algn="l" rtl="0">
              <a:spcBef>
                <a:spcPts val="0"/>
              </a:spcBef>
              <a:spcAft>
                <a:spcPts val="0"/>
              </a:spcAft>
              <a:buNone/>
            </a:pPr>
            <a:r>
              <a:rPr lang="en"/>
              <a:t>First problem</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386373b_2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386373b_2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51e386373b_0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51e386373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add some cat pics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22c09c9d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22c09c9d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that’s not to say previously-seen styles of problems don’t exist anymore! But these types will typically </a:t>
            </a:r>
            <a:r>
              <a:rPr lang="en" i="1"/>
              <a:t>always</a:t>
            </a:r>
            <a:r>
              <a:rPr lang="en"/>
              <a:t> require multiple recursive calls.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7830958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7830958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7830958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7830958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2c09c9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2c09c9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22c09c9d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22c09c9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22c09c9d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22c09c9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22c09c9d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22c09c9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1e386373b_0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1e386373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22c09c9d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22c09c9d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2c09c9d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2c09c9d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2c09c9d7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2c09c9d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22c09c9d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22c09c9d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22c09c9d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22c09c9d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22c09c9d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22c09c9d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1e386373b_2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1e386373b_2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1e386373b_2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1e386373b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221b81cf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221b81cf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221b81cf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221b81cf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2783095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2783095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we’ve separated the recursive case into two steps, they likely will form in parallel, rather than sequentially.  The “reduction” is what we’ve been frequently calling the “subproblem” / “subsolution.”  Because of the recursive leap of faith, you can usually solve the base and recursive cases </a:t>
            </a:r>
            <a:r>
              <a:rPr lang="en" b="1"/>
              <a:t>independently</a:t>
            </a:r>
            <a:r>
              <a:rPr lang="en"/>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221b81cf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221b81cf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1e386373b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1e38637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1e386373b_2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1e386373b_2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1e386373b_2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1e386373b_2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278309583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27830958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1e386373b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1e386373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52aff9febe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52aff9febe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2aff9febe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2aff9febe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2aff9febe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52aff9febe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2aff9febe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2aff9feb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27830958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27830958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2aff9febe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2aff9febe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2aff9febe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52aff9febe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2aff9febe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2aff9febe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2aff9febe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2aff9febe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2aff9febe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2aff9febe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2aff9febe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52aff9febe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2aff9febe_1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52aff9febe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aff9febe_1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aff9febe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52aff9febe_1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52aff9febe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2aff9febe_1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2aff9febe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4bf66890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4bf66890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2aff9febe_1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52aff9febe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51e386373b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51e386373b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22d10082c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22d10082c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22d10082c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522d10082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522d10082c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522d10082c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22d10082c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522d10082c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522d10082c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522d10082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522d10082c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522d10082c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2d10082c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2d10082c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522d10082c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522d10082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4bf668909_4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4bf668909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522d10082c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522d10082c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22d10082c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22d10082c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51e386373b_1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51e386373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51e386373b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51e386373b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51e386373b_8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1e386373b_8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1e386373b_8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1e386373b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1e386373b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51e386373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1e386373b_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1e386373b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51e386373b_8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51e386373b_8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51e386373b_8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51e386373b_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bf668909_4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bf668909_4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526c7654c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526c7654c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26c7654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526c765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526c7654c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526c7654c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526c7654c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526c7654c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526c7654ce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526c7654c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26c7654ce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526c7654ce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526c7654ce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526c7654c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526c7654c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526c7654c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526c7654ce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526c7654c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51e386373b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51e386373b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bf668909_4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bf668909_4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1e386373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1e386373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2650c490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2650c490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2650c490b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2650c490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52650c490b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52650c490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2650c490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2650c490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2650c490b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52650c490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2650c490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52650c490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2650c490b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52650c490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2650c490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2650c490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52650c490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52650c490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bf668909_4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bf668909_4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522c09c9d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522c09c9d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522c09c9d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522c09c9d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2a82a57cb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2a82a57c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2a82a57cb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2a82a57c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2a82a57cb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2a82a57cb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522c09c9d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522c09c9d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amount of work is proportional to 1 + 2 + … + n, which can be modeled as a triangle with length and height n. Hence, the work is proportional to (1/2)N^2, which is in Θ(N^2)!</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522ed1ca5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522ed1ca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2a82a57c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2a82a57c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522ed1ca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522ed1ca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52a82a57cb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52a82a57c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runtime looks like the triangle from the previous problem!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rtl="0">
              <a:spcBef>
                <a:spcPts val="0"/>
              </a:spcBef>
              <a:spcAft>
                <a:spcPts val="0"/>
              </a:spcAft>
              <a:buClr>
                <a:srgbClr val="2185C5"/>
              </a:buClr>
              <a:buSzPts val="4800"/>
              <a:buNone/>
              <a:defRPr sz="4800">
                <a:solidFill>
                  <a:srgbClr val="2185C5"/>
                </a:solidFill>
              </a:defRPr>
            </a:lvl1pPr>
            <a:lvl2pPr lvl="1" rtl="0">
              <a:spcBef>
                <a:spcPts val="0"/>
              </a:spcBef>
              <a:spcAft>
                <a:spcPts val="0"/>
              </a:spcAft>
              <a:buClr>
                <a:srgbClr val="2185C5"/>
              </a:buClr>
              <a:buSzPts val="4800"/>
              <a:buNone/>
              <a:defRPr sz="4800">
                <a:solidFill>
                  <a:srgbClr val="2185C5"/>
                </a:solidFill>
              </a:defRPr>
            </a:lvl2pPr>
            <a:lvl3pPr lvl="2" rtl="0">
              <a:spcBef>
                <a:spcPts val="0"/>
              </a:spcBef>
              <a:spcAft>
                <a:spcPts val="0"/>
              </a:spcAft>
              <a:buClr>
                <a:srgbClr val="2185C5"/>
              </a:buClr>
              <a:buSzPts val="4800"/>
              <a:buNone/>
              <a:defRPr sz="4800">
                <a:solidFill>
                  <a:srgbClr val="2185C5"/>
                </a:solidFill>
              </a:defRPr>
            </a:lvl3pPr>
            <a:lvl4pPr lvl="3" rtl="0">
              <a:spcBef>
                <a:spcPts val="0"/>
              </a:spcBef>
              <a:spcAft>
                <a:spcPts val="0"/>
              </a:spcAft>
              <a:buClr>
                <a:srgbClr val="2185C5"/>
              </a:buClr>
              <a:buSzPts val="4800"/>
              <a:buNone/>
              <a:defRPr sz="4800">
                <a:solidFill>
                  <a:srgbClr val="2185C5"/>
                </a:solidFill>
              </a:defRPr>
            </a:lvl4pPr>
            <a:lvl5pPr lvl="4" rtl="0">
              <a:spcBef>
                <a:spcPts val="0"/>
              </a:spcBef>
              <a:spcAft>
                <a:spcPts val="0"/>
              </a:spcAft>
              <a:buClr>
                <a:srgbClr val="2185C5"/>
              </a:buClr>
              <a:buSzPts val="4800"/>
              <a:buNone/>
              <a:defRPr sz="4800">
                <a:solidFill>
                  <a:srgbClr val="2185C5"/>
                </a:solidFill>
              </a:defRPr>
            </a:lvl5pPr>
            <a:lvl6pPr lvl="5" rtl="0">
              <a:spcBef>
                <a:spcPts val="0"/>
              </a:spcBef>
              <a:spcAft>
                <a:spcPts val="0"/>
              </a:spcAft>
              <a:buClr>
                <a:srgbClr val="2185C5"/>
              </a:buClr>
              <a:buSzPts val="4800"/>
              <a:buNone/>
              <a:defRPr sz="4800">
                <a:solidFill>
                  <a:srgbClr val="2185C5"/>
                </a:solidFill>
              </a:defRPr>
            </a:lvl6pPr>
            <a:lvl7pPr lvl="6" rtl="0">
              <a:spcBef>
                <a:spcPts val="0"/>
              </a:spcBef>
              <a:spcAft>
                <a:spcPts val="0"/>
              </a:spcAft>
              <a:buClr>
                <a:srgbClr val="2185C5"/>
              </a:buClr>
              <a:buSzPts val="4800"/>
              <a:buNone/>
              <a:defRPr sz="4800">
                <a:solidFill>
                  <a:srgbClr val="2185C5"/>
                </a:solidFill>
              </a:defRPr>
            </a:lvl7pPr>
            <a:lvl8pPr lvl="7" rtl="0">
              <a:spcBef>
                <a:spcPts val="0"/>
              </a:spcBef>
              <a:spcAft>
                <a:spcPts val="0"/>
              </a:spcAft>
              <a:buClr>
                <a:srgbClr val="2185C5"/>
              </a:buClr>
              <a:buSzPts val="4800"/>
              <a:buNone/>
              <a:defRPr sz="4800">
                <a:solidFill>
                  <a:srgbClr val="2185C5"/>
                </a:solidFill>
              </a:defRPr>
            </a:lvl8pPr>
            <a:lvl9pPr lvl="8" rtl="0">
              <a:spcBef>
                <a:spcPts val="0"/>
              </a:spcBef>
              <a:spcAft>
                <a:spcPts val="0"/>
              </a:spcAft>
              <a:buClr>
                <a:srgbClr val="2185C5"/>
              </a:buClr>
              <a:buSzPts val="4800"/>
              <a:buNone/>
              <a:defRPr sz="4800">
                <a:solidFill>
                  <a:srgbClr val="2185C5"/>
                </a:solidFill>
              </a:defRPr>
            </a:lvl9pPr>
          </a:lstStyle>
          <a:p>
            <a:endParaRPr/>
          </a:p>
        </p:txBody>
      </p:sp>
      <p:sp>
        <p:nvSpPr>
          <p:cNvPr id="84" name="Google Shape;84;p13"/>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_1">
    <p:spTree>
      <p:nvGrpSpPr>
        <p:cNvPr id="1" name="Shape 88"/>
        <p:cNvGrpSpPr/>
        <p:nvPr/>
      </p:nvGrpSpPr>
      <p:grpSpPr>
        <a:xfrm>
          <a:off x="0" y="0"/>
          <a:ext cx="0" cy="0"/>
          <a:chOff x="0" y="0"/>
          <a:chExt cx="0" cy="0"/>
        </a:xfrm>
      </p:grpSpPr>
      <p:sp>
        <p:nvSpPr>
          <p:cNvPr id="89" name="Google Shape;89;p14"/>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91" name="Google Shape;91;p14"/>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1600"/>
              </a:spcBef>
              <a:spcAft>
                <a:spcPts val="0"/>
              </a:spcAft>
              <a:buClr>
                <a:srgbClr val="FFFFFF"/>
              </a:buClr>
              <a:buSzPts val="1100"/>
              <a:buNone/>
              <a:defRPr b="1">
                <a:solidFill>
                  <a:srgbClr val="FFFFFF"/>
                </a:solidFill>
              </a:defRPr>
            </a:lvl2pPr>
            <a:lvl3pPr lvl="2" algn="ctr" rtl="0">
              <a:spcBef>
                <a:spcPts val="1600"/>
              </a:spcBef>
              <a:spcAft>
                <a:spcPts val="0"/>
              </a:spcAft>
              <a:buClr>
                <a:srgbClr val="FFFFFF"/>
              </a:buClr>
              <a:buSzPts val="1100"/>
              <a:buNone/>
              <a:defRPr b="1">
                <a:solidFill>
                  <a:srgbClr val="FFFFFF"/>
                </a:solidFill>
              </a:defRPr>
            </a:lvl3pPr>
            <a:lvl4pPr lvl="3" algn="ctr" rtl="0">
              <a:spcBef>
                <a:spcPts val="1600"/>
              </a:spcBef>
              <a:spcAft>
                <a:spcPts val="0"/>
              </a:spcAft>
              <a:buClr>
                <a:srgbClr val="FFFFFF"/>
              </a:buClr>
              <a:buSzPts val="2400"/>
              <a:buNone/>
              <a:defRPr sz="2400" b="1">
                <a:solidFill>
                  <a:srgbClr val="FFFFFF"/>
                </a:solidFill>
              </a:defRPr>
            </a:lvl4pPr>
            <a:lvl5pPr lvl="4" algn="ctr" rtl="0">
              <a:spcBef>
                <a:spcPts val="1600"/>
              </a:spcBef>
              <a:spcAft>
                <a:spcPts val="0"/>
              </a:spcAft>
              <a:buClr>
                <a:srgbClr val="FFFFFF"/>
              </a:buClr>
              <a:buSzPts val="2400"/>
              <a:buNone/>
              <a:defRPr sz="2400" b="1">
                <a:solidFill>
                  <a:srgbClr val="FFFFFF"/>
                </a:solidFill>
              </a:defRPr>
            </a:lvl5pPr>
            <a:lvl6pPr lvl="5" algn="ctr" rtl="0">
              <a:spcBef>
                <a:spcPts val="1600"/>
              </a:spcBef>
              <a:spcAft>
                <a:spcPts val="0"/>
              </a:spcAft>
              <a:buClr>
                <a:srgbClr val="FFFFFF"/>
              </a:buClr>
              <a:buSzPts val="2400"/>
              <a:buNone/>
              <a:defRPr sz="2400" b="1">
                <a:solidFill>
                  <a:srgbClr val="FFFFFF"/>
                </a:solidFill>
              </a:defRPr>
            </a:lvl6pPr>
            <a:lvl7pPr lvl="6" algn="ctr" rtl="0">
              <a:spcBef>
                <a:spcPts val="1600"/>
              </a:spcBef>
              <a:spcAft>
                <a:spcPts val="0"/>
              </a:spcAft>
              <a:buClr>
                <a:srgbClr val="FFFFFF"/>
              </a:buClr>
              <a:buSzPts val="2400"/>
              <a:buNone/>
              <a:defRPr sz="2400" b="1">
                <a:solidFill>
                  <a:srgbClr val="FFFFFF"/>
                </a:solidFill>
              </a:defRPr>
            </a:lvl7pPr>
            <a:lvl8pPr lvl="7" algn="ctr" rtl="0">
              <a:spcBef>
                <a:spcPts val="1600"/>
              </a:spcBef>
              <a:spcAft>
                <a:spcPts val="0"/>
              </a:spcAft>
              <a:buClr>
                <a:srgbClr val="FFFFFF"/>
              </a:buClr>
              <a:buSzPts val="2400"/>
              <a:buNone/>
              <a:defRPr sz="2400" b="1">
                <a:solidFill>
                  <a:srgbClr val="FFFFFF"/>
                </a:solidFill>
              </a:defRPr>
            </a:lvl8pPr>
            <a:lvl9pPr lvl="8" algn="ctr" rtl="0">
              <a:spcBef>
                <a:spcPts val="1600"/>
              </a:spcBef>
              <a:spcAft>
                <a:spcPts val="1600"/>
              </a:spcAft>
              <a:buClr>
                <a:srgbClr val="FFFFFF"/>
              </a:buClr>
              <a:buSzPts val="2400"/>
              <a:buNone/>
              <a:defRPr sz="2400" b="1">
                <a:solidFill>
                  <a:srgbClr val="FFFFFF"/>
                </a:solidFill>
              </a:defRPr>
            </a:lvl9pPr>
          </a:lstStyle>
          <a:p>
            <a:endParaRPr/>
          </a:p>
        </p:txBody>
      </p:sp>
      <p:sp>
        <p:nvSpPr>
          <p:cNvPr id="92" name="Google Shape;92;p14"/>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_1">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311150" algn="ctr" rtl="0">
              <a:spcBef>
                <a:spcPts val="0"/>
              </a:spcBef>
              <a:spcAft>
                <a:spcPts val="0"/>
              </a:spcAft>
              <a:buSzPts val="1300"/>
              <a:buChar char="●"/>
              <a:defRPr i="1"/>
            </a:lvl1pPr>
            <a:lvl2pPr marL="914400" lvl="1" indent="-298450" algn="ctr" rtl="0">
              <a:spcBef>
                <a:spcPts val="1600"/>
              </a:spcBef>
              <a:spcAft>
                <a:spcPts val="0"/>
              </a:spcAft>
              <a:buSzPts val="1100"/>
              <a:buChar char="○"/>
              <a:defRPr i="1"/>
            </a:lvl2pPr>
            <a:lvl3pPr marL="1371600" lvl="2" indent="-298450" algn="ctr" rtl="0">
              <a:spcBef>
                <a:spcPts val="1600"/>
              </a:spcBef>
              <a:spcAft>
                <a:spcPts val="0"/>
              </a:spcAft>
              <a:buSzPts val="1100"/>
              <a:buChar char="■"/>
              <a:defRPr i="1"/>
            </a:lvl3pPr>
            <a:lvl4pPr marL="1828800" lvl="3" indent="-298450" algn="ctr" rtl="0">
              <a:spcBef>
                <a:spcPts val="1600"/>
              </a:spcBef>
              <a:spcAft>
                <a:spcPts val="0"/>
              </a:spcAft>
              <a:buSzPts val="1100"/>
              <a:buChar char="●"/>
              <a:defRPr i="1"/>
            </a:lvl4pPr>
            <a:lvl5pPr marL="2286000" lvl="4" indent="-298450" algn="ctr" rtl="0">
              <a:spcBef>
                <a:spcPts val="1600"/>
              </a:spcBef>
              <a:spcAft>
                <a:spcPts val="0"/>
              </a:spcAft>
              <a:buSzPts val="1100"/>
              <a:buChar char="○"/>
              <a:defRPr i="1"/>
            </a:lvl5pPr>
            <a:lvl6pPr marL="2743200" lvl="5" indent="-298450" algn="ctr" rtl="0">
              <a:spcBef>
                <a:spcPts val="1600"/>
              </a:spcBef>
              <a:spcAft>
                <a:spcPts val="0"/>
              </a:spcAft>
              <a:buSzPts val="1100"/>
              <a:buChar char="■"/>
              <a:defRPr i="1"/>
            </a:lvl6pPr>
            <a:lvl7pPr marL="3200400" lvl="6" indent="-298450" algn="ctr" rtl="0">
              <a:spcBef>
                <a:spcPts val="1600"/>
              </a:spcBef>
              <a:spcAft>
                <a:spcPts val="0"/>
              </a:spcAft>
              <a:buSzPts val="1100"/>
              <a:buChar char="●"/>
              <a:defRPr i="1"/>
            </a:lvl7pPr>
            <a:lvl8pPr marL="3657600" lvl="7" indent="-298450" algn="ctr" rtl="0">
              <a:spcBef>
                <a:spcPts val="1600"/>
              </a:spcBef>
              <a:spcAft>
                <a:spcPts val="0"/>
              </a:spcAft>
              <a:buSzPts val="1100"/>
              <a:buChar char="○"/>
              <a:defRPr i="1"/>
            </a:lvl8pPr>
            <a:lvl9pPr marL="4114800" lvl="8" indent="-298450" algn="ctr" rtl="0">
              <a:spcBef>
                <a:spcPts val="1600"/>
              </a:spcBef>
              <a:spcAft>
                <a:spcPts val="1600"/>
              </a:spcAft>
              <a:buSzPts val="1100"/>
              <a:buChar char="■"/>
              <a:defRPr i="1"/>
            </a:lvl9pPr>
          </a:lstStyle>
          <a:p>
            <a:endParaRPr/>
          </a:p>
        </p:txBody>
      </p:sp>
      <p:sp>
        <p:nvSpPr>
          <p:cNvPr id="98" name="Google Shape;98;p15"/>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99" name="Google Shape;99;p15"/>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104"/>
        <p:cNvGrpSpPr/>
        <p:nvPr/>
      </p:nvGrpSpPr>
      <p:grpSpPr>
        <a:xfrm>
          <a:off x="0" y="0"/>
          <a:ext cx="0" cy="0"/>
          <a:chOff x="0" y="0"/>
          <a:chExt cx="0" cy="0"/>
        </a:xfrm>
      </p:grpSpPr>
      <p:sp>
        <p:nvSpPr>
          <p:cNvPr id="105" name="Google Shape;105;p1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sz="1400"/>
            </a:lvl2pPr>
            <a:lvl3pPr marL="1371600" lvl="2" indent="-317500" rtl="0">
              <a:spcBef>
                <a:spcPts val="1600"/>
              </a:spcBef>
              <a:spcAft>
                <a:spcPts val="0"/>
              </a:spcAft>
              <a:buSzPts val="1400"/>
              <a:buChar char="■"/>
              <a:defRPr sz="1400"/>
            </a:lvl3pPr>
            <a:lvl4pPr marL="1828800" lvl="3" indent="-317500" rtl="0">
              <a:spcBef>
                <a:spcPts val="1600"/>
              </a:spcBef>
              <a:spcAft>
                <a:spcPts val="0"/>
              </a:spcAft>
              <a:buSzPts val="1400"/>
              <a:buChar char="●"/>
              <a:defRPr sz="1400"/>
            </a:lvl4pPr>
            <a:lvl5pPr marL="2286000" lvl="4" indent="-317500" rtl="0">
              <a:spcBef>
                <a:spcPts val="1600"/>
              </a:spcBef>
              <a:spcAft>
                <a:spcPts val="0"/>
              </a:spcAft>
              <a:buSzPts val="1400"/>
              <a:buChar char="○"/>
              <a:defRPr sz="1400"/>
            </a:lvl5pPr>
            <a:lvl6pPr marL="2743200" lvl="5" indent="-317500" rtl="0">
              <a:spcBef>
                <a:spcPts val="1600"/>
              </a:spcBef>
              <a:spcAft>
                <a:spcPts val="0"/>
              </a:spcAft>
              <a:buSzPts val="1400"/>
              <a:buChar char="■"/>
              <a:defRPr sz="1400"/>
            </a:lvl6pPr>
            <a:lvl7pPr marL="3200400" lvl="6" indent="-317500" rtl="0">
              <a:spcBef>
                <a:spcPts val="1600"/>
              </a:spcBef>
              <a:spcAft>
                <a:spcPts val="0"/>
              </a:spcAft>
              <a:buSzPts val="1400"/>
              <a:buChar char="●"/>
              <a:defRPr sz="1400"/>
            </a:lvl7pPr>
            <a:lvl8pPr marL="3657600" lvl="7" indent="-317500" rtl="0">
              <a:spcBef>
                <a:spcPts val="1600"/>
              </a:spcBef>
              <a:spcAft>
                <a:spcPts val="0"/>
              </a:spcAft>
              <a:buSzPts val="1400"/>
              <a:buChar char="○"/>
              <a:defRPr sz="1400"/>
            </a:lvl8pPr>
            <a:lvl9pPr marL="4114800" lvl="8" indent="-317500" rtl="0">
              <a:spcBef>
                <a:spcPts val="1600"/>
              </a:spcBef>
              <a:spcAft>
                <a:spcPts val="1600"/>
              </a:spcAft>
              <a:buSzPts val="1400"/>
              <a:buChar char="■"/>
              <a:defRPr sz="1400"/>
            </a:lvl9pPr>
          </a:lstStyle>
          <a:p>
            <a:endParaRPr/>
          </a:p>
        </p:txBody>
      </p:sp>
      <p:sp>
        <p:nvSpPr>
          <p:cNvPr id="113" name="Google Shape;113;p1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sz="1400"/>
            </a:lvl2pPr>
            <a:lvl3pPr marL="1371600" lvl="2" indent="-317500" rtl="0">
              <a:spcBef>
                <a:spcPts val="1600"/>
              </a:spcBef>
              <a:spcAft>
                <a:spcPts val="0"/>
              </a:spcAft>
              <a:buSzPts val="1400"/>
              <a:buChar char="■"/>
              <a:defRPr sz="1400"/>
            </a:lvl3pPr>
            <a:lvl4pPr marL="1828800" lvl="3" indent="-317500" rtl="0">
              <a:spcBef>
                <a:spcPts val="1600"/>
              </a:spcBef>
              <a:spcAft>
                <a:spcPts val="0"/>
              </a:spcAft>
              <a:buSzPts val="1400"/>
              <a:buChar char="●"/>
              <a:defRPr sz="1400"/>
            </a:lvl4pPr>
            <a:lvl5pPr marL="2286000" lvl="4" indent="-317500" rtl="0">
              <a:spcBef>
                <a:spcPts val="1600"/>
              </a:spcBef>
              <a:spcAft>
                <a:spcPts val="0"/>
              </a:spcAft>
              <a:buSzPts val="1400"/>
              <a:buChar char="○"/>
              <a:defRPr sz="1400"/>
            </a:lvl5pPr>
            <a:lvl6pPr marL="2743200" lvl="5" indent="-317500" rtl="0">
              <a:spcBef>
                <a:spcPts val="1600"/>
              </a:spcBef>
              <a:spcAft>
                <a:spcPts val="0"/>
              </a:spcAft>
              <a:buSzPts val="1400"/>
              <a:buChar char="■"/>
              <a:defRPr sz="1400"/>
            </a:lvl6pPr>
            <a:lvl7pPr marL="3200400" lvl="6" indent="-317500" rtl="0">
              <a:spcBef>
                <a:spcPts val="1600"/>
              </a:spcBef>
              <a:spcAft>
                <a:spcPts val="0"/>
              </a:spcAft>
              <a:buSzPts val="1400"/>
              <a:buChar char="●"/>
              <a:defRPr sz="1400"/>
            </a:lvl7pPr>
            <a:lvl8pPr marL="3657600" lvl="7" indent="-317500" rtl="0">
              <a:spcBef>
                <a:spcPts val="1600"/>
              </a:spcBef>
              <a:spcAft>
                <a:spcPts val="0"/>
              </a:spcAft>
              <a:buSzPts val="1400"/>
              <a:buChar char="○"/>
              <a:defRPr sz="1400"/>
            </a:lvl8pPr>
            <a:lvl9pPr marL="4114800" lvl="8" indent="-317500" rtl="0">
              <a:spcBef>
                <a:spcPts val="1600"/>
              </a:spcBef>
              <a:spcAft>
                <a:spcPts val="1600"/>
              </a:spcAft>
              <a:buSzPts val="1400"/>
              <a:buChar char="■"/>
              <a:defRPr sz="1400"/>
            </a:lvl9pPr>
          </a:lstStyle>
          <a:p>
            <a:endParaRPr/>
          </a:p>
        </p:txBody>
      </p:sp>
      <p:sp>
        <p:nvSpPr>
          <p:cNvPr id="114" name="Google Shape;114;p1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sz="1400"/>
            </a:lvl2pPr>
            <a:lvl3pPr marL="1371600" lvl="2" indent="-317500" rtl="0">
              <a:spcBef>
                <a:spcPts val="1600"/>
              </a:spcBef>
              <a:spcAft>
                <a:spcPts val="0"/>
              </a:spcAft>
              <a:buSzPts val="1400"/>
              <a:buChar char="■"/>
              <a:defRPr sz="1400"/>
            </a:lvl3pPr>
            <a:lvl4pPr marL="1828800" lvl="3" indent="-317500" rtl="0">
              <a:spcBef>
                <a:spcPts val="1600"/>
              </a:spcBef>
              <a:spcAft>
                <a:spcPts val="0"/>
              </a:spcAft>
              <a:buSzPts val="1400"/>
              <a:buChar char="●"/>
              <a:defRPr sz="1400"/>
            </a:lvl4pPr>
            <a:lvl5pPr marL="2286000" lvl="4" indent="-317500" rtl="0">
              <a:spcBef>
                <a:spcPts val="1600"/>
              </a:spcBef>
              <a:spcAft>
                <a:spcPts val="0"/>
              </a:spcAft>
              <a:buSzPts val="1400"/>
              <a:buChar char="○"/>
              <a:defRPr sz="1400"/>
            </a:lvl5pPr>
            <a:lvl6pPr marL="2743200" lvl="5" indent="-317500" rtl="0">
              <a:spcBef>
                <a:spcPts val="1600"/>
              </a:spcBef>
              <a:spcAft>
                <a:spcPts val="0"/>
              </a:spcAft>
              <a:buSzPts val="1400"/>
              <a:buChar char="■"/>
              <a:defRPr sz="1400"/>
            </a:lvl6pPr>
            <a:lvl7pPr marL="3200400" lvl="6" indent="-317500" rtl="0">
              <a:spcBef>
                <a:spcPts val="1600"/>
              </a:spcBef>
              <a:spcAft>
                <a:spcPts val="0"/>
              </a:spcAft>
              <a:buSzPts val="1400"/>
              <a:buChar char="●"/>
              <a:defRPr sz="1400"/>
            </a:lvl7pPr>
            <a:lvl8pPr marL="3657600" lvl="7" indent="-317500" rtl="0">
              <a:spcBef>
                <a:spcPts val="1600"/>
              </a:spcBef>
              <a:spcAft>
                <a:spcPts val="0"/>
              </a:spcAft>
              <a:buSzPts val="1400"/>
              <a:buChar char="○"/>
              <a:defRPr sz="1400"/>
            </a:lvl8pPr>
            <a:lvl9pPr marL="4114800" lvl="8" indent="-317500" rtl="0">
              <a:spcBef>
                <a:spcPts val="1600"/>
              </a:spcBef>
              <a:spcAft>
                <a:spcPts val="1600"/>
              </a:spcAft>
              <a:buSzPts val="1400"/>
              <a:buChar char="■"/>
              <a:defRPr sz="1400"/>
            </a:lvl9pPr>
          </a:lstStyle>
          <a:p>
            <a:endParaRPr/>
          </a:p>
        </p:txBody>
      </p:sp>
      <p:sp>
        <p:nvSpPr>
          <p:cNvPr id="115" name="Google Shape;115;p1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rtl="0">
              <a:spcBef>
                <a:spcPts val="0"/>
              </a:spcBef>
              <a:spcAft>
                <a:spcPts val="0"/>
              </a:spcAft>
              <a:buClr>
                <a:srgbClr val="2185C5"/>
              </a:buClr>
              <a:buSzPts val="4800"/>
              <a:buNone/>
              <a:defRPr sz="4800">
                <a:solidFill>
                  <a:srgbClr val="2185C5"/>
                </a:solidFill>
              </a:defRPr>
            </a:lvl1pPr>
            <a:lvl2pPr lvl="1" rtl="0">
              <a:spcBef>
                <a:spcPts val="0"/>
              </a:spcBef>
              <a:spcAft>
                <a:spcPts val="0"/>
              </a:spcAft>
              <a:buClr>
                <a:srgbClr val="2185C5"/>
              </a:buClr>
              <a:buSzPts val="4800"/>
              <a:buNone/>
              <a:defRPr sz="4800">
                <a:solidFill>
                  <a:srgbClr val="2185C5"/>
                </a:solidFill>
              </a:defRPr>
            </a:lvl2pPr>
            <a:lvl3pPr lvl="2" rtl="0">
              <a:spcBef>
                <a:spcPts val="0"/>
              </a:spcBef>
              <a:spcAft>
                <a:spcPts val="0"/>
              </a:spcAft>
              <a:buClr>
                <a:srgbClr val="2185C5"/>
              </a:buClr>
              <a:buSzPts val="4800"/>
              <a:buNone/>
              <a:defRPr sz="4800">
                <a:solidFill>
                  <a:srgbClr val="2185C5"/>
                </a:solidFill>
              </a:defRPr>
            </a:lvl3pPr>
            <a:lvl4pPr lvl="3" rtl="0">
              <a:spcBef>
                <a:spcPts val="0"/>
              </a:spcBef>
              <a:spcAft>
                <a:spcPts val="0"/>
              </a:spcAft>
              <a:buClr>
                <a:srgbClr val="2185C5"/>
              </a:buClr>
              <a:buSzPts val="4800"/>
              <a:buNone/>
              <a:defRPr sz="4800">
                <a:solidFill>
                  <a:srgbClr val="2185C5"/>
                </a:solidFill>
              </a:defRPr>
            </a:lvl4pPr>
            <a:lvl5pPr lvl="4" rtl="0">
              <a:spcBef>
                <a:spcPts val="0"/>
              </a:spcBef>
              <a:spcAft>
                <a:spcPts val="0"/>
              </a:spcAft>
              <a:buClr>
                <a:srgbClr val="2185C5"/>
              </a:buClr>
              <a:buSzPts val="4800"/>
              <a:buNone/>
              <a:defRPr sz="4800">
                <a:solidFill>
                  <a:srgbClr val="2185C5"/>
                </a:solidFill>
              </a:defRPr>
            </a:lvl5pPr>
            <a:lvl6pPr lvl="5" rtl="0">
              <a:spcBef>
                <a:spcPts val="0"/>
              </a:spcBef>
              <a:spcAft>
                <a:spcPts val="0"/>
              </a:spcAft>
              <a:buClr>
                <a:srgbClr val="2185C5"/>
              </a:buClr>
              <a:buSzPts val="4800"/>
              <a:buNone/>
              <a:defRPr sz="4800">
                <a:solidFill>
                  <a:srgbClr val="2185C5"/>
                </a:solidFill>
              </a:defRPr>
            </a:lvl6pPr>
            <a:lvl7pPr lvl="6" rtl="0">
              <a:spcBef>
                <a:spcPts val="0"/>
              </a:spcBef>
              <a:spcAft>
                <a:spcPts val="0"/>
              </a:spcAft>
              <a:buClr>
                <a:srgbClr val="2185C5"/>
              </a:buClr>
              <a:buSzPts val="4800"/>
              <a:buNone/>
              <a:defRPr sz="4800">
                <a:solidFill>
                  <a:srgbClr val="2185C5"/>
                </a:solidFill>
              </a:defRPr>
            </a:lvl7pPr>
            <a:lvl8pPr lvl="7" rtl="0">
              <a:spcBef>
                <a:spcPts val="0"/>
              </a:spcBef>
              <a:spcAft>
                <a:spcPts val="0"/>
              </a:spcAft>
              <a:buClr>
                <a:srgbClr val="2185C5"/>
              </a:buClr>
              <a:buSzPts val="4800"/>
              <a:buNone/>
              <a:defRPr sz="4800">
                <a:solidFill>
                  <a:srgbClr val="2185C5"/>
                </a:solidFill>
              </a:defRPr>
            </a:lvl8pPr>
            <a:lvl9pPr lvl="8" rtl="0">
              <a:spcBef>
                <a:spcPts val="0"/>
              </a:spcBef>
              <a:spcAft>
                <a:spcPts val="0"/>
              </a:spcAft>
              <a:buClr>
                <a:srgbClr val="2185C5"/>
              </a:buClr>
              <a:buSzPts val="4800"/>
              <a:buNone/>
              <a:defRPr sz="4800">
                <a:solidFill>
                  <a:srgbClr val="2185C5"/>
                </a:solidFill>
              </a:defRPr>
            </a:lvl9pPr>
          </a:lstStyle>
          <a:p>
            <a:endParaRPr/>
          </a:p>
        </p:txBody>
      </p:sp>
      <p:sp>
        <p:nvSpPr>
          <p:cNvPr id="126" name="Google Shape;126;p19"/>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0"/>
        <p:cNvGrpSpPr/>
        <p:nvPr/>
      </p:nvGrpSpPr>
      <p:grpSpPr>
        <a:xfrm>
          <a:off x="0" y="0"/>
          <a:ext cx="0" cy="0"/>
          <a:chOff x="0" y="0"/>
          <a:chExt cx="0" cy="0"/>
        </a:xfrm>
      </p:grpSpPr>
      <p:sp>
        <p:nvSpPr>
          <p:cNvPr id="131" name="Google Shape;131;p20"/>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3" name="Google Shape;133;p20"/>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34" name="Google Shape;134;p20"/>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38"/>
        <p:cNvGrpSpPr/>
        <p:nvPr/>
      </p:nvGrpSpPr>
      <p:grpSpPr>
        <a:xfrm>
          <a:off x="0" y="0"/>
          <a:ext cx="0" cy="0"/>
          <a:chOff x="0" y="0"/>
          <a:chExt cx="0" cy="0"/>
        </a:xfrm>
      </p:grpSpPr>
      <p:sp>
        <p:nvSpPr>
          <p:cNvPr id="139" name="Google Shape;139;p21"/>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rtl="0">
              <a:spcBef>
                <a:spcPts val="0"/>
              </a:spcBef>
              <a:spcAft>
                <a:spcPts val="0"/>
              </a:spcAft>
              <a:buSzPts val="1800"/>
              <a:buChar char="■"/>
              <a:defRPr i="1"/>
            </a:lvl9pPr>
          </a:lstStyle>
          <a:p>
            <a:endParaRPr/>
          </a:p>
        </p:txBody>
      </p:sp>
      <p:sp>
        <p:nvSpPr>
          <p:cNvPr id="140" name="Google Shape;140;p21"/>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141" name="Google Shape;141;p21"/>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8" name="Google Shape;148;p22"/>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49" name="Google Shape;149;p22"/>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56" name="Google Shape;156;p23"/>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57" name="Google Shape;157;p23"/>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58" name="Google Shape;158;p23"/>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5" name="Google Shape;165;p24"/>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6" name="Google Shape;166;p24"/>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7" name="Google Shape;167;p24"/>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8" name="Google Shape;168;p24"/>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5" name="Google Shape;175;p2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0"/>
        <p:cNvGrpSpPr/>
        <p:nvPr/>
      </p:nvGrpSpPr>
      <p:grpSpPr>
        <a:xfrm>
          <a:off x="0" y="0"/>
          <a:ext cx="0" cy="0"/>
          <a:chOff x="0" y="0"/>
          <a:chExt cx="0" cy="0"/>
        </a:xfrm>
      </p:grpSpPr>
      <p:sp>
        <p:nvSpPr>
          <p:cNvPr id="181" name="Google Shape;181;p26"/>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rtl="0">
              <a:spcBef>
                <a:spcPts val="360"/>
              </a:spcBef>
              <a:spcAft>
                <a:spcPts val="0"/>
              </a:spcAft>
              <a:buClr>
                <a:srgbClr val="2185C5"/>
              </a:buClr>
              <a:buSzPts val="1400"/>
              <a:buNone/>
              <a:defRPr sz="1400">
                <a:solidFill>
                  <a:srgbClr val="2185C5"/>
                </a:solidFill>
              </a:defRPr>
            </a:lvl1pPr>
          </a:lstStyle>
          <a:p>
            <a:endParaRPr/>
          </a:p>
        </p:txBody>
      </p:sp>
      <p:sp>
        <p:nvSpPr>
          <p:cNvPr id="182" name="Google Shape;182;p2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solidFill>
                  <a:srgbClr val="2185C5"/>
                </a:solidFill>
              </a:defRPr>
            </a:lvl1pPr>
            <a:lvl2pPr lvl="1" rtl="0">
              <a:buNone/>
              <a:defRPr>
                <a:solidFill>
                  <a:srgbClr val="2185C5"/>
                </a:solidFill>
              </a:defRPr>
            </a:lvl2pPr>
            <a:lvl3pPr lvl="2" rtl="0">
              <a:buNone/>
              <a:defRPr>
                <a:solidFill>
                  <a:srgbClr val="2185C5"/>
                </a:solidFill>
              </a:defRPr>
            </a:lvl3pPr>
            <a:lvl4pPr lvl="3" rtl="0">
              <a:buNone/>
              <a:defRPr>
                <a:solidFill>
                  <a:srgbClr val="2185C5"/>
                </a:solidFill>
              </a:defRPr>
            </a:lvl4pPr>
            <a:lvl5pPr lvl="4" rtl="0">
              <a:buNone/>
              <a:defRPr>
                <a:solidFill>
                  <a:srgbClr val="2185C5"/>
                </a:solidFill>
              </a:defRPr>
            </a:lvl5pPr>
            <a:lvl6pPr lvl="5" rtl="0">
              <a:buNone/>
              <a:defRPr>
                <a:solidFill>
                  <a:srgbClr val="2185C5"/>
                </a:solidFill>
              </a:defRPr>
            </a:lvl6pPr>
            <a:lvl7pPr lvl="6" rtl="0">
              <a:buNone/>
              <a:defRPr>
                <a:solidFill>
                  <a:srgbClr val="2185C5"/>
                </a:solidFill>
              </a:defRPr>
            </a:lvl7pPr>
            <a:lvl8pPr lvl="7" rtl="0">
              <a:buNone/>
              <a:defRPr>
                <a:solidFill>
                  <a:srgbClr val="2185C5"/>
                </a:solidFill>
              </a:defRPr>
            </a:lvl8pPr>
            <a:lvl9pPr lvl="8" rtl="0">
              <a:buNone/>
              <a:defRPr>
                <a:solidFill>
                  <a:srgbClr val="2185C5"/>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7"/>
        <p:cNvGrpSpPr/>
        <p:nvPr/>
      </p:nvGrpSpPr>
      <p:grpSpPr>
        <a:xfrm>
          <a:off x="0" y="0"/>
          <a:ext cx="0" cy="0"/>
          <a:chOff x="0" y="0"/>
          <a:chExt cx="0" cy="0"/>
        </a:xfrm>
      </p:grpSpPr>
      <p:sp>
        <p:nvSpPr>
          <p:cNvPr id="188" name="Google Shape;188;p2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193"/>
        <p:cNvGrpSpPr/>
        <p:nvPr/>
      </p:nvGrpSpPr>
      <p:grpSpPr>
        <a:xfrm>
          <a:off x="0" y="0"/>
          <a:ext cx="0" cy="0"/>
          <a:chOff x="0" y="0"/>
          <a:chExt cx="0" cy="0"/>
        </a:xfrm>
      </p:grpSpPr>
      <p:sp>
        <p:nvSpPr>
          <p:cNvPr id="194" name="Google Shape;194;p2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122" name="Google Shape;122;p18"/>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rtl="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rtl="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123" name="Google Shape;123;p18"/>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rtl="0">
              <a:buNone/>
              <a:defRPr sz="1300">
                <a:solidFill>
                  <a:srgbClr val="97ABBC"/>
                </a:solidFill>
                <a:latin typeface="Lato"/>
                <a:ea typeface="Lato"/>
                <a:cs typeface="Lato"/>
                <a:sym typeface="Lato"/>
              </a:defRPr>
            </a:lvl1pPr>
            <a:lvl2pPr lvl="1" algn="r" rtl="0">
              <a:buNone/>
              <a:defRPr sz="1300">
                <a:solidFill>
                  <a:srgbClr val="97ABBC"/>
                </a:solidFill>
                <a:latin typeface="Lato"/>
                <a:ea typeface="Lato"/>
                <a:cs typeface="Lato"/>
                <a:sym typeface="Lato"/>
              </a:defRPr>
            </a:lvl2pPr>
            <a:lvl3pPr lvl="2" algn="r" rtl="0">
              <a:buNone/>
              <a:defRPr sz="1300">
                <a:solidFill>
                  <a:srgbClr val="97ABBC"/>
                </a:solidFill>
                <a:latin typeface="Lato"/>
                <a:ea typeface="Lato"/>
                <a:cs typeface="Lato"/>
                <a:sym typeface="Lato"/>
              </a:defRPr>
            </a:lvl3pPr>
            <a:lvl4pPr lvl="3" algn="r" rtl="0">
              <a:buNone/>
              <a:defRPr sz="1300">
                <a:solidFill>
                  <a:srgbClr val="97ABBC"/>
                </a:solidFill>
                <a:latin typeface="Lato"/>
                <a:ea typeface="Lato"/>
                <a:cs typeface="Lato"/>
                <a:sym typeface="Lato"/>
              </a:defRPr>
            </a:lvl4pPr>
            <a:lvl5pPr lvl="4" algn="r" rtl="0">
              <a:buNone/>
              <a:defRPr sz="1300">
                <a:solidFill>
                  <a:srgbClr val="97ABBC"/>
                </a:solidFill>
                <a:latin typeface="Lato"/>
                <a:ea typeface="Lato"/>
                <a:cs typeface="Lato"/>
                <a:sym typeface="Lato"/>
              </a:defRPr>
            </a:lvl5pPr>
            <a:lvl6pPr lvl="5" algn="r" rtl="0">
              <a:buNone/>
              <a:defRPr sz="1300">
                <a:solidFill>
                  <a:srgbClr val="97ABBC"/>
                </a:solidFill>
                <a:latin typeface="Lato"/>
                <a:ea typeface="Lato"/>
                <a:cs typeface="Lato"/>
                <a:sym typeface="Lato"/>
              </a:defRPr>
            </a:lvl6pPr>
            <a:lvl7pPr lvl="6" algn="r" rtl="0">
              <a:buNone/>
              <a:defRPr sz="1300">
                <a:solidFill>
                  <a:srgbClr val="97ABBC"/>
                </a:solidFill>
                <a:latin typeface="Lato"/>
                <a:ea typeface="Lato"/>
                <a:cs typeface="Lato"/>
                <a:sym typeface="Lato"/>
              </a:defRPr>
            </a:lvl7pPr>
            <a:lvl8pPr lvl="7" algn="r" rtl="0">
              <a:buNone/>
              <a:defRPr sz="1300">
                <a:solidFill>
                  <a:srgbClr val="97ABBC"/>
                </a:solidFill>
                <a:latin typeface="Lato"/>
                <a:ea typeface="Lato"/>
                <a:cs typeface="Lato"/>
                <a:sym typeface="Lato"/>
              </a:defRPr>
            </a:lvl8pPr>
            <a:lvl9pPr lvl="8" algn="r" rtl="0">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gif"/></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10.jp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5.xml"/><Relationship Id="rId5" Type="http://schemas.openxmlformats.org/officeDocument/2006/relationships/image" Target="../media/image14.jp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15.xml"/><Relationship Id="rId5" Type="http://schemas.openxmlformats.org/officeDocument/2006/relationships/image" Target="../media/image15.jp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15.xml"/><Relationship Id="rId5" Type="http://schemas.openxmlformats.org/officeDocument/2006/relationships/image" Target="../media/image21.jpg"/><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15.xml"/><Relationship Id="rId5" Type="http://schemas.openxmlformats.org/officeDocument/2006/relationships/image" Target="../media/image24.jpg"/><Relationship Id="rId4" Type="http://schemas.openxmlformats.org/officeDocument/2006/relationships/image" Target="../media/image2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ctrTitle"/>
          </p:nvPr>
        </p:nvSpPr>
        <p:spPr>
          <a:xfrm>
            <a:off x="585050" y="878550"/>
            <a:ext cx="8398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CSM</a:t>
            </a:r>
            <a:r>
              <a:rPr lang="en"/>
              <a:t> </a:t>
            </a:r>
            <a:r>
              <a:rPr lang="en" b="1">
                <a:latin typeface="Proxima Nova"/>
                <a:ea typeface="Proxima Nova"/>
                <a:cs typeface="Proxima Nova"/>
                <a:sym typeface="Proxima Nova"/>
              </a:rPr>
              <a:t>61</a:t>
            </a:r>
            <a:r>
              <a:rPr lang="en" b="1"/>
              <a:t>A </a:t>
            </a:r>
            <a:endParaRPr b="1"/>
          </a:p>
          <a:p>
            <a:pPr marL="0" lvl="0" indent="0" algn="l" rtl="0">
              <a:spcBef>
                <a:spcPts val="0"/>
              </a:spcBef>
              <a:spcAft>
                <a:spcPts val="0"/>
              </a:spcAft>
              <a:buNone/>
            </a:pPr>
            <a:r>
              <a:rPr lang="en" b="1"/>
              <a:t>Midterm </a:t>
            </a:r>
            <a:r>
              <a:rPr lang="en" b="1">
                <a:latin typeface="Proxima Nova"/>
                <a:ea typeface="Proxima Nova"/>
                <a:cs typeface="Proxima Nova"/>
                <a:sym typeface="Proxima Nova"/>
              </a:rPr>
              <a:t>2</a:t>
            </a:r>
            <a:r>
              <a:rPr lang="en" b="1"/>
              <a:t> Review</a:t>
            </a:r>
            <a:endParaRPr b="1"/>
          </a:p>
        </p:txBody>
      </p:sp>
      <p:sp>
        <p:nvSpPr>
          <p:cNvPr id="204" name="Google Shape;204;p29"/>
          <p:cNvSpPr txBox="1">
            <a:spLocks noGrp="1"/>
          </p:cNvSpPr>
          <p:nvPr>
            <p:ph type="ctrTitle"/>
          </p:nvPr>
        </p:nvSpPr>
        <p:spPr>
          <a:xfrm>
            <a:off x="3357750" y="2775450"/>
            <a:ext cx="51978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595959"/>
                </a:solidFill>
                <a:latin typeface="Proxima Nova"/>
                <a:ea typeface="Proxima Nova"/>
                <a:cs typeface="Proxima Nova"/>
                <a:sym typeface="Proxima Nova"/>
              </a:rPr>
              <a:t>Tree Recursion</a:t>
            </a:r>
            <a:endParaRPr sz="25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sz="2500">
                <a:solidFill>
                  <a:srgbClr val="595959"/>
                </a:solidFill>
                <a:latin typeface="Proxima Nova"/>
                <a:ea typeface="Proxima Nova"/>
                <a:cs typeface="Proxima Nova"/>
                <a:sym typeface="Proxima Nova"/>
              </a:rPr>
              <a:t>Trees</a:t>
            </a:r>
            <a:endParaRPr sz="25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sz="2500">
                <a:solidFill>
                  <a:srgbClr val="595959"/>
                </a:solidFill>
                <a:latin typeface="Proxima Nova"/>
                <a:ea typeface="Proxima Nova"/>
                <a:cs typeface="Proxima Nova"/>
                <a:sym typeface="Proxima Nova"/>
              </a:rPr>
              <a:t>Nonlocal &amp; Orders of Growth</a:t>
            </a:r>
            <a:endParaRPr sz="25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sz="2500">
                <a:solidFill>
                  <a:srgbClr val="595959"/>
                </a:solidFill>
                <a:latin typeface="Proxima Nova"/>
                <a:ea typeface="Proxima Nova"/>
                <a:cs typeface="Proxima Nova"/>
                <a:sym typeface="Proxima Nova"/>
              </a:rPr>
              <a:t>Object Oriented Programming</a:t>
            </a:r>
            <a:endParaRPr sz="2500">
              <a:solidFill>
                <a:srgbClr val="595959"/>
              </a:solidFill>
              <a:latin typeface="Proxima Nova"/>
              <a:ea typeface="Proxima Nova"/>
              <a:cs typeface="Proxima Nova"/>
              <a:sym typeface="Proxima Nova"/>
            </a:endParaRPr>
          </a:p>
          <a:p>
            <a:pPr marL="0" lvl="0" indent="0" algn="l" rtl="0">
              <a:spcBef>
                <a:spcPts val="0"/>
              </a:spcBef>
              <a:spcAft>
                <a:spcPts val="0"/>
              </a:spcAft>
              <a:buNone/>
            </a:pPr>
            <a:r>
              <a:rPr lang="en" sz="2500">
                <a:solidFill>
                  <a:srgbClr val="595959"/>
                </a:solidFill>
                <a:latin typeface="Proxima Nova"/>
                <a:ea typeface="Proxima Nova"/>
                <a:cs typeface="Proxima Nova"/>
                <a:sym typeface="Proxima Nova"/>
              </a:rPr>
              <a:t>Linked Lists</a:t>
            </a:r>
            <a:endParaRPr sz="2500">
              <a:solidFill>
                <a:srgbClr val="595959"/>
              </a:solidFill>
              <a:latin typeface="Proxima Nova"/>
              <a:ea typeface="Proxima Nova"/>
              <a:cs typeface="Proxima Nova"/>
              <a:sym typeface="Proxima Nova"/>
            </a:endParaRPr>
          </a:p>
        </p:txBody>
      </p:sp>
      <p:sp>
        <p:nvSpPr>
          <p:cNvPr id="205" name="Google Shape;205;p29"/>
          <p:cNvSpPr txBox="1"/>
          <p:nvPr/>
        </p:nvSpPr>
        <p:spPr>
          <a:xfrm>
            <a:off x="492825" y="2775450"/>
            <a:ext cx="2694300" cy="5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rgbClr val="595959"/>
                </a:solidFill>
                <a:latin typeface="Proxima Nova"/>
                <a:ea typeface="Proxima Nova"/>
                <a:cs typeface="Proxima Nova"/>
                <a:sym typeface="Proxima Nova"/>
              </a:rPr>
              <a:t>March 16th, 2019</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337" name="Google Shape;337;p3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600"/>
              <a:t>Such belief is fundamental in recursion/tree recursion. Treat each employee as each recursive call. You must trust that each recursive call would work. </a:t>
            </a:r>
            <a:endParaRPr sz="26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28"/>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3: Even more analysis</a:t>
            </a:r>
            <a:endParaRPr/>
          </a:p>
        </p:txBody>
      </p:sp>
      <p:sp>
        <p:nvSpPr>
          <p:cNvPr id="1159" name="Google Shape;1159;p128"/>
          <p:cNvSpPr txBox="1">
            <a:spLocks noGrp="1"/>
          </p:cNvSpPr>
          <p:nvPr>
            <p:ph type="body" idx="1"/>
          </p:nvPr>
        </p:nvSpPr>
        <p:spPr>
          <a:xfrm>
            <a:off x="893700" y="1221199"/>
            <a:ext cx="6462600" cy="46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in terms of </a:t>
            </a:r>
            <a:r>
              <a:rPr lang="en" sz="1800" i="1">
                <a:solidFill>
                  <a:schemeClr val="dk1"/>
                </a:solidFill>
              </a:rPr>
              <a:t>n</a:t>
            </a:r>
            <a:r>
              <a:rPr lang="en" sz="1800">
                <a:solidFill>
                  <a:schemeClr val="dk1"/>
                </a:solidFill>
              </a:rPr>
              <a:t>, for the </a:t>
            </a:r>
            <a:r>
              <a:rPr lang="en" sz="1800" b="1">
                <a:solidFill>
                  <a:schemeClr val="dk1"/>
                </a:solidFill>
              </a:rPr>
              <a:t>runtime</a:t>
            </a:r>
            <a:r>
              <a:rPr lang="en" sz="1800">
                <a:solidFill>
                  <a:schemeClr val="dk1"/>
                </a:solidFill>
              </a:rPr>
              <a:t> of the function</a:t>
            </a:r>
            <a:endParaRPr sz="1800" baseline="-25000">
              <a:solidFill>
                <a:schemeClr val="dk1"/>
              </a:solidFill>
            </a:endParaRPr>
          </a:p>
          <a:p>
            <a:pPr marL="0" lvl="0" indent="0" algn="l" rtl="0">
              <a:spcBef>
                <a:spcPts val="600"/>
              </a:spcBef>
              <a:spcAft>
                <a:spcPts val="0"/>
              </a:spcAft>
              <a:buNone/>
            </a:pPr>
            <a:endParaRPr/>
          </a:p>
        </p:txBody>
      </p:sp>
      <p:sp>
        <p:nvSpPr>
          <p:cNvPr id="1160" name="Google Shape;1160;p128"/>
          <p:cNvSpPr txBox="1">
            <a:spLocks noGrp="1"/>
          </p:cNvSpPr>
          <p:nvPr>
            <p:ph type="body" idx="1"/>
          </p:nvPr>
        </p:nvSpPr>
        <p:spPr>
          <a:xfrm>
            <a:off x="893700" y="1847600"/>
            <a:ext cx="7945800" cy="26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def mystery(n):</a:t>
            </a:r>
            <a:endParaRPr sz="1800">
              <a:solidFill>
                <a:srgbClr val="434343"/>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0</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for i in range(n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1</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while j &lt; n:</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i * j</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return total</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29"/>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3: Even more analysis</a:t>
            </a:r>
            <a:endParaRPr sz="3000" b="1">
              <a:solidFill>
                <a:schemeClr val="dk1"/>
              </a:solidFill>
            </a:endParaRPr>
          </a:p>
        </p:txBody>
      </p:sp>
      <p:sp>
        <p:nvSpPr>
          <p:cNvPr id="1166" name="Google Shape;1166;p129"/>
          <p:cNvSpPr txBox="1">
            <a:spLocks noGrp="1"/>
          </p:cNvSpPr>
          <p:nvPr>
            <p:ph type="body" idx="1"/>
          </p:nvPr>
        </p:nvSpPr>
        <p:spPr>
          <a:xfrm>
            <a:off x="893700" y="1221199"/>
            <a:ext cx="6462600" cy="46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in terms of </a:t>
            </a:r>
            <a:r>
              <a:rPr lang="en" sz="1800" i="1">
                <a:solidFill>
                  <a:schemeClr val="dk1"/>
                </a:solidFill>
              </a:rPr>
              <a:t>n</a:t>
            </a:r>
            <a:r>
              <a:rPr lang="en" sz="1800">
                <a:solidFill>
                  <a:schemeClr val="dk1"/>
                </a:solidFill>
              </a:rPr>
              <a:t>, for the </a:t>
            </a:r>
            <a:r>
              <a:rPr lang="en" sz="1800" b="1">
                <a:solidFill>
                  <a:schemeClr val="dk1"/>
                </a:solidFill>
              </a:rPr>
              <a:t>runtime</a:t>
            </a:r>
            <a:r>
              <a:rPr lang="en" sz="1800">
                <a:solidFill>
                  <a:schemeClr val="dk1"/>
                </a:solidFill>
              </a:rPr>
              <a:t> of the function</a:t>
            </a:r>
            <a:endParaRPr sz="1800" baseline="-25000">
              <a:solidFill>
                <a:schemeClr val="dk1"/>
              </a:solidFill>
            </a:endParaRPr>
          </a:p>
          <a:p>
            <a:pPr marL="0" lvl="0" indent="0" algn="l" rtl="0">
              <a:spcBef>
                <a:spcPts val="600"/>
              </a:spcBef>
              <a:spcAft>
                <a:spcPts val="0"/>
              </a:spcAft>
              <a:buNone/>
            </a:pPr>
            <a:endParaRPr/>
          </a:p>
        </p:txBody>
      </p:sp>
      <p:sp>
        <p:nvSpPr>
          <p:cNvPr id="1167" name="Google Shape;1167;p129"/>
          <p:cNvSpPr txBox="1">
            <a:spLocks noGrp="1"/>
          </p:cNvSpPr>
          <p:nvPr>
            <p:ph type="body" idx="1"/>
          </p:nvPr>
        </p:nvSpPr>
        <p:spPr>
          <a:xfrm>
            <a:off x="893700" y="1847600"/>
            <a:ext cx="7945800" cy="26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def mystery(n):</a:t>
            </a:r>
            <a:endParaRPr sz="1800">
              <a:solidFill>
                <a:srgbClr val="434343"/>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0</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for i in range(n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1</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while j &lt; n:</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i * j</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return total</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68" name="Google Shape;1168;p129"/>
          <p:cNvSpPr/>
          <p:nvPr/>
        </p:nvSpPr>
        <p:spPr>
          <a:xfrm>
            <a:off x="1757250" y="3233975"/>
            <a:ext cx="2747400" cy="92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29"/>
          <p:cNvSpPr txBox="1"/>
          <p:nvPr/>
        </p:nvSpPr>
        <p:spPr>
          <a:xfrm>
            <a:off x="5037175" y="3436325"/>
            <a:ext cx="31734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FF0000"/>
                </a:solidFill>
                <a:latin typeface="Inconsolata"/>
                <a:ea typeface="Inconsolata"/>
                <a:cs typeface="Inconsolata"/>
                <a:sym typeface="Inconsolata"/>
              </a:rPr>
              <a:t>Θ(logn) </a:t>
            </a:r>
            <a:endParaRPr>
              <a:latin typeface="Lato"/>
              <a:ea typeface="Lato"/>
              <a:cs typeface="Lato"/>
              <a:sym typeface="Lat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30"/>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3: Even more analysis</a:t>
            </a:r>
            <a:endParaRPr sz="3000" b="1">
              <a:solidFill>
                <a:schemeClr val="dk1"/>
              </a:solidFill>
            </a:endParaRPr>
          </a:p>
        </p:txBody>
      </p:sp>
      <p:sp>
        <p:nvSpPr>
          <p:cNvPr id="1175" name="Google Shape;1175;p130"/>
          <p:cNvSpPr txBox="1">
            <a:spLocks noGrp="1"/>
          </p:cNvSpPr>
          <p:nvPr>
            <p:ph type="body" idx="1"/>
          </p:nvPr>
        </p:nvSpPr>
        <p:spPr>
          <a:xfrm>
            <a:off x="893700" y="1221199"/>
            <a:ext cx="6462600" cy="46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in terms of </a:t>
            </a:r>
            <a:r>
              <a:rPr lang="en" sz="1800" i="1">
                <a:solidFill>
                  <a:schemeClr val="dk1"/>
                </a:solidFill>
              </a:rPr>
              <a:t>n</a:t>
            </a:r>
            <a:r>
              <a:rPr lang="en" sz="1800">
                <a:solidFill>
                  <a:schemeClr val="dk1"/>
                </a:solidFill>
              </a:rPr>
              <a:t>, for the </a:t>
            </a:r>
            <a:r>
              <a:rPr lang="en" sz="1800" b="1">
                <a:solidFill>
                  <a:schemeClr val="dk1"/>
                </a:solidFill>
              </a:rPr>
              <a:t>runtime</a:t>
            </a:r>
            <a:r>
              <a:rPr lang="en" sz="1800">
                <a:solidFill>
                  <a:schemeClr val="dk1"/>
                </a:solidFill>
              </a:rPr>
              <a:t> of the function</a:t>
            </a:r>
            <a:endParaRPr sz="1800" baseline="-25000">
              <a:solidFill>
                <a:schemeClr val="dk1"/>
              </a:solidFill>
            </a:endParaRPr>
          </a:p>
          <a:p>
            <a:pPr marL="0" lvl="0" indent="0" algn="l" rtl="0">
              <a:spcBef>
                <a:spcPts val="600"/>
              </a:spcBef>
              <a:spcAft>
                <a:spcPts val="0"/>
              </a:spcAft>
              <a:buNone/>
            </a:pPr>
            <a:endParaRPr/>
          </a:p>
        </p:txBody>
      </p:sp>
      <p:sp>
        <p:nvSpPr>
          <p:cNvPr id="1176" name="Google Shape;1176;p130"/>
          <p:cNvSpPr txBox="1">
            <a:spLocks noGrp="1"/>
          </p:cNvSpPr>
          <p:nvPr>
            <p:ph type="body" idx="1"/>
          </p:nvPr>
        </p:nvSpPr>
        <p:spPr>
          <a:xfrm>
            <a:off x="893700" y="1847600"/>
            <a:ext cx="7945800" cy="26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def mystery(n):</a:t>
            </a:r>
            <a:endParaRPr sz="1800">
              <a:solidFill>
                <a:srgbClr val="434343"/>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0</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for i in range(n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1</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while j &lt; n:</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i * j</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return total</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77" name="Google Shape;1177;p130"/>
          <p:cNvSpPr/>
          <p:nvPr/>
        </p:nvSpPr>
        <p:spPr>
          <a:xfrm>
            <a:off x="1331250" y="2571750"/>
            <a:ext cx="3173400" cy="158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0"/>
          <p:cNvSpPr txBox="1"/>
          <p:nvPr/>
        </p:nvSpPr>
        <p:spPr>
          <a:xfrm>
            <a:off x="5037175" y="2169075"/>
            <a:ext cx="3663300" cy="12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Θ(n) iterations * Θ(logn) work/iteration</a:t>
            </a:r>
            <a:endParaRPr>
              <a:latin typeface="Lato"/>
              <a:ea typeface="Lato"/>
              <a:cs typeface="Lato"/>
              <a:sym typeface="La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31"/>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3: Even more analysis</a:t>
            </a:r>
            <a:endParaRPr sz="3000" b="1">
              <a:solidFill>
                <a:schemeClr val="dk1"/>
              </a:solidFill>
            </a:endParaRPr>
          </a:p>
        </p:txBody>
      </p:sp>
      <p:sp>
        <p:nvSpPr>
          <p:cNvPr id="1184" name="Google Shape;1184;p131"/>
          <p:cNvSpPr txBox="1">
            <a:spLocks noGrp="1"/>
          </p:cNvSpPr>
          <p:nvPr>
            <p:ph type="body" idx="1"/>
          </p:nvPr>
        </p:nvSpPr>
        <p:spPr>
          <a:xfrm>
            <a:off x="893700" y="1221199"/>
            <a:ext cx="6462600" cy="46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in terms of </a:t>
            </a:r>
            <a:r>
              <a:rPr lang="en" sz="1800" i="1">
                <a:solidFill>
                  <a:schemeClr val="dk1"/>
                </a:solidFill>
              </a:rPr>
              <a:t>n</a:t>
            </a:r>
            <a:r>
              <a:rPr lang="en" sz="1800">
                <a:solidFill>
                  <a:schemeClr val="dk1"/>
                </a:solidFill>
              </a:rPr>
              <a:t>, for the </a:t>
            </a:r>
            <a:r>
              <a:rPr lang="en" sz="1800" b="1">
                <a:solidFill>
                  <a:schemeClr val="dk1"/>
                </a:solidFill>
              </a:rPr>
              <a:t>runtime</a:t>
            </a:r>
            <a:r>
              <a:rPr lang="en" sz="1800">
                <a:solidFill>
                  <a:schemeClr val="dk1"/>
                </a:solidFill>
              </a:rPr>
              <a:t> of the function</a:t>
            </a:r>
            <a:endParaRPr sz="1800" baseline="-25000">
              <a:solidFill>
                <a:schemeClr val="dk1"/>
              </a:solidFill>
            </a:endParaRPr>
          </a:p>
          <a:p>
            <a:pPr marL="0" lvl="0" indent="0" algn="l" rtl="0">
              <a:spcBef>
                <a:spcPts val="600"/>
              </a:spcBef>
              <a:spcAft>
                <a:spcPts val="0"/>
              </a:spcAft>
              <a:buNone/>
            </a:pPr>
            <a:endParaRPr/>
          </a:p>
        </p:txBody>
      </p:sp>
      <p:sp>
        <p:nvSpPr>
          <p:cNvPr id="1185" name="Google Shape;1185;p131"/>
          <p:cNvSpPr txBox="1">
            <a:spLocks noGrp="1"/>
          </p:cNvSpPr>
          <p:nvPr>
            <p:ph type="body" idx="1"/>
          </p:nvPr>
        </p:nvSpPr>
        <p:spPr>
          <a:xfrm>
            <a:off x="893700" y="1847600"/>
            <a:ext cx="7945800" cy="269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def mystery(n):</a:t>
            </a:r>
            <a:endParaRPr sz="1800">
              <a:solidFill>
                <a:srgbClr val="434343"/>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0</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for i in range(n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1</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while j &lt; n:</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j *= 2</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		total += i * j</a:t>
            </a:r>
            <a:endParaRPr sz="1800">
              <a:solidFill>
                <a:srgbClr val="434343"/>
              </a:solidFill>
              <a:latin typeface="Inconsolata"/>
              <a:ea typeface="Inconsolata"/>
              <a:cs typeface="Inconsolata"/>
              <a:sym typeface="Inconsolata"/>
            </a:endParaRPr>
          </a:p>
          <a:p>
            <a:pPr marL="0" lvl="0" indent="457200" algn="l" rtl="0">
              <a:lnSpc>
                <a:spcPct val="115000"/>
              </a:lnSpc>
              <a:spcBef>
                <a:spcPts val="0"/>
              </a:spcBef>
              <a:spcAft>
                <a:spcPts val="0"/>
              </a:spcAft>
              <a:buClr>
                <a:schemeClr val="dk1"/>
              </a:buClr>
              <a:buSzPts val="1100"/>
              <a:buFont typeface="Arial"/>
              <a:buNone/>
            </a:pPr>
            <a:r>
              <a:rPr lang="en" sz="1800">
                <a:solidFill>
                  <a:srgbClr val="434343"/>
                </a:solidFill>
                <a:latin typeface="Inconsolata"/>
                <a:ea typeface="Inconsolata"/>
                <a:cs typeface="Inconsolata"/>
                <a:sym typeface="Inconsolata"/>
              </a:rPr>
              <a:t>return total</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86" name="Google Shape;1186;p131"/>
          <p:cNvSpPr/>
          <p:nvPr/>
        </p:nvSpPr>
        <p:spPr>
          <a:xfrm>
            <a:off x="1331250" y="2571750"/>
            <a:ext cx="3173400" cy="1589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1"/>
          <p:cNvSpPr txBox="1"/>
          <p:nvPr/>
        </p:nvSpPr>
        <p:spPr>
          <a:xfrm>
            <a:off x="5037175" y="2169075"/>
            <a:ext cx="4057800" cy="12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Θ(n) iterations * Θ(logn) work per iteration</a:t>
            </a:r>
            <a:endParaRPr>
              <a:latin typeface="Lato"/>
              <a:ea typeface="Lato"/>
              <a:cs typeface="Lato"/>
              <a:sym typeface="Lato"/>
            </a:endParaRPr>
          </a:p>
        </p:txBody>
      </p:sp>
      <p:sp>
        <p:nvSpPr>
          <p:cNvPr id="1188" name="Google Shape;1188;p131"/>
          <p:cNvSpPr txBox="1"/>
          <p:nvPr/>
        </p:nvSpPr>
        <p:spPr>
          <a:xfrm>
            <a:off x="5037175" y="3404475"/>
            <a:ext cx="3056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Runtime: Θ(nlogn) </a:t>
            </a:r>
            <a:endParaRPr>
              <a:latin typeface="Lato"/>
              <a:ea typeface="Lato"/>
              <a:cs typeface="Lato"/>
              <a:sym typeface="La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32"/>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 ORIENTED PROGRAMMING (OOP)</a:t>
            </a:r>
            <a:endParaRPr/>
          </a:p>
        </p:txBody>
      </p:sp>
      <p:sp>
        <p:nvSpPr>
          <p:cNvPr id="1194" name="Google Shape;1194;p132"/>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33"/>
          <p:cNvSpPr txBox="1">
            <a:spLocks noGrp="1"/>
          </p:cNvSpPr>
          <p:nvPr>
            <p:ph type="title"/>
          </p:nvPr>
        </p:nvSpPr>
        <p:spPr>
          <a:xfrm>
            <a:off x="893700" y="358400"/>
            <a:ext cx="7216800" cy="10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Object-Oriented Programming?</a:t>
            </a:r>
            <a:endParaRPr/>
          </a:p>
        </p:txBody>
      </p:sp>
      <p:sp>
        <p:nvSpPr>
          <p:cNvPr id="1200" name="Google Shape;1200;p133"/>
          <p:cNvSpPr txBox="1">
            <a:spLocks noGrp="1"/>
          </p:cNvSpPr>
          <p:nvPr>
            <p:ph type="body" idx="1"/>
          </p:nvPr>
        </p:nvSpPr>
        <p:spPr>
          <a:xfrm>
            <a:off x="893700" y="1214575"/>
            <a:ext cx="7297800" cy="355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It is a programming paradigm that allows us to </a:t>
            </a:r>
            <a:endParaRPr sz="1800"/>
          </a:p>
          <a:p>
            <a:pPr marL="914400" lvl="1" indent="-342900" algn="l" rtl="0">
              <a:spcBef>
                <a:spcPts val="0"/>
              </a:spcBef>
              <a:spcAft>
                <a:spcPts val="0"/>
              </a:spcAft>
              <a:buSzPts val="1800"/>
              <a:buChar char="○"/>
            </a:pPr>
            <a:r>
              <a:rPr lang="en" sz="1800"/>
              <a:t>Treat data as </a:t>
            </a:r>
            <a:r>
              <a:rPr lang="en" sz="1800" b="1"/>
              <a:t>objects</a:t>
            </a:r>
            <a:r>
              <a:rPr lang="en" sz="1800"/>
              <a:t> like in real life</a:t>
            </a:r>
            <a:endParaRPr sz="1800"/>
          </a:p>
          <a:p>
            <a:pPr marL="914400" lvl="1" indent="-342900" algn="l" rtl="0">
              <a:spcBef>
                <a:spcPts val="0"/>
              </a:spcBef>
              <a:spcAft>
                <a:spcPts val="0"/>
              </a:spcAft>
              <a:buSzPts val="1800"/>
              <a:buChar char="○"/>
            </a:pPr>
            <a:r>
              <a:rPr lang="en" sz="1800"/>
              <a:t>Use </a:t>
            </a:r>
            <a:r>
              <a:rPr lang="en" sz="1800" b="1"/>
              <a:t>classes </a:t>
            </a:r>
            <a:r>
              <a:rPr lang="en" sz="1800"/>
              <a:t>as a form of abstraction combining data and functionality</a:t>
            </a:r>
            <a:endParaRPr sz="1800"/>
          </a:p>
          <a:p>
            <a:pPr marL="914400" lvl="1" indent="-342900" algn="l" rtl="0">
              <a:spcBef>
                <a:spcPts val="0"/>
              </a:spcBef>
              <a:spcAft>
                <a:spcPts val="0"/>
              </a:spcAft>
              <a:buSzPts val="1800"/>
              <a:buChar char="○"/>
            </a:pPr>
            <a:r>
              <a:rPr lang="en" sz="1800"/>
              <a:t>Create multiple </a:t>
            </a:r>
            <a:r>
              <a:rPr lang="en" sz="1800" b="1"/>
              <a:t>instances </a:t>
            </a:r>
            <a:r>
              <a:rPr lang="en" sz="1800"/>
              <a:t>of objects</a:t>
            </a:r>
            <a:endParaRPr sz="1800"/>
          </a:p>
          <a:p>
            <a:pPr marL="914400" lvl="1" indent="-342900" algn="l" rtl="0">
              <a:spcBef>
                <a:spcPts val="0"/>
              </a:spcBef>
              <a:spcAft>
                <a:spcPts val="0"/>
              </a:spcAft>
              <a:buSzPts val="1800"/>
              <a:buChar char="○"/>
            </a:pPr>
            <a:r>
              <a:rPr lang="en" sz="1800"/>
              <a:t>Reduce redundancy </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34"/>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Terminology</a:t>
            </a:r>
            <a:endParaRPr/>
          </a:p>
        </p:txBody>
      </p:sp>
      <p:sp>
        <p:nvSpPr>
          <p:cNvPr id="1206" name="Google Shape;1206;p134"/>
          <p:cNvSpPr txBox="1">
            <a:spLocks noGrp="1"/>
          </p:cNvSpPr>
          <p:nvPr>
            <p:ph type="body" idx="1"/>
          </p:nvPr>
        </p:nvSpPr>
        <p:spPr>
          <a:xfrm>
            <a:off x="893700" y="818925"/>
            <a:ext cx="7539900" cy="432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An </a:t>
            </a:r>
            <a:r>
              <a:rPr lang="en" sz="1800" b="1"/>
              <a:t>object </a:t>
            </a:r>
            <a:r>
              <a:rPr lang="en" sz="1800"/>
              <a:t>or</a:t>
            </a:r>
            <a:r>
              <a:rPr lang="en" sz="1800" b="1"/>
              <a:t> instance</a:t>
            </a:r>
            <a:r>
              <a:rPr lang="en" sz="1800"/>
              <a:t> works like a type of variable you can create yourself.</a:t>
            </a:r>
            <a:endParaRPr sz="1800"/>
          </a:p>
          <a:p>
            <a:pPr marL="457200" lvl="0" indent="-342900" algn="l" rtl="0">
              <a:spcBef>
                <a:spcPts val="0"/>
              </a:spcBef>
              <a:spcAft>
                <a:spcPts val="0"/>
              </a:spcAft>
              <a:buSzPts val="1800"/>
              <a:buChar char="●"/>
            </a:pPr>
            <a:r>
              <a:rPr lang="en" sz="1800"/>
              <a:t>A </a:t>
            </a:r>
            <a:r>
              <a:rPr lang="en" sz="1800" b="1"/>
              <a:t>class</a:t>
            </a:r>
            <a:r>
              <a:rPr lang="en" sz="1800"/>
              <a:t> is a block of code that defines the properties of an object .</a:t>
            </a:r>
            <a:endParaRPr sz="1800"/>
          </a:p>
          <a:p>
            <a:pPr marL="457200" lvl="0" indent="-342900" algn="l" rtl="0">
              <a:spcBef>
                <a:spcPts val="0"/>
              </a:spcBef>
              <a:spcAft>
                <a:spcPts val="0"/>
              </a:spcAft>
              <a:buSzPts val="1800"/>
              <a:buChar char="●"/>
            </a:pPr>
            <a:r>
              <a:rPr lang="en" sz="1800"/>
              <a:t>Classes contain attributes and functions that belong to two categories:</a:t>
            </a:r>
            <a:endParaRPr sz="1800"/>
          </a:p>
          <a:p>
            <a:pPr marL="914400" lvl="1" indent="-342900" algn="l" rtl="0">
              <a:spcBef>
                <a:spcPts val="0"/>
              </a:spcBef>
              <a:spcAft>
                <a:spcPts val="0"/>
              </a:spcAft>
              <a:buSzPts val="1800"/>
              <a:buChar char="○"/>
            </a:pPr>
            <a:r>
              <a:rPr lang="en" sz="1800" b="1"/>
              <a:t>Instance/object attributes</a:t>
            </a:r>
            <a:r>
              <a:rPr lang="en" sz="1800"/>
              <a:t>: The value stored (in a variable) or the behavior (of a function) differs depending on the object created. </a:t>
            </a:r>
            <a:endParaRPr sz="1800"/>
          </a:p>
          <a:p>
            <a:pPr marL="914400" lvl="1" indent="-342900" algn="l" rtl="0">
              <a:spcBef>
                <a:spcPts val="0"/>
              </a:spcBef>
              <a:spcAft>
                <a:spcPts val="0"/>
              </a:spcAft>
              <a:buSzPts val="1800"/>
              <a:buChar char="○"/>
            </a:pPr>
            <a:r>
              <a:rPr lang="en" sz="1800" b="1"/>
              <a:t>Class attributes</a:t>
            </a:r>
            <a:r>
              <a:rPr lang="en" sz="1800"/>
              <a:t>: The value stored (in a variable) or the behavior (of a function) is the same no matter what object is used. </a:t>
            </a:r>
            <a:endParaRPr sz="1800" b="1"/>
          </a:p>
          <a:p>
            <a:pPr marL="457200" lvl="0" indent="-342900" algn="l" rtl="0">
              <a:spcBef>
                <a:spcPts val="0"/>
              </a:spcBef>
              <a:spcAft>
                <a:spcPts val="0"/>
              </a:spcAft>
              <a:buSzPts val="1800"/>
              <a:buChar char="●"/>
            </a:pPr>
            <a:r>
              <a:rPr lang="en" sz="1800"/>
              <a:t>A </a:t>
            </a:r>
            <a:r>
              <a:rPr lang="en" sz="1800" b="1"/>
              <a:t>method </a:t>
            </a:r>
            <a:r>
              <a:rPr lang="en" sz="1800"/>
              <a:t>is a function defined in a class.</a:t>
            </a:r>
            <a:endParaRPr sz="1800"/>
          </a:p>
          <a:p>
            <a:pPr marL="457200" lvl="0" indent="-342900" algn="l" rtl="0">
              <a:spcBef>
                <a:spcPts val="0"/>
              </a:spcBef>
              <a:spcAft>
                <a:spcPts val="0"/>
              </a:spcAft>
              <a:buSzPts val="1800"/>
              <a:buChar char="●"/>
            </a:pPr>
            <a:r>
              <a:rPr lang="en" sz="1800"/>
              <a:t>After you write a class, you can create objects from it.</a:t>
            </a: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35"/>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Inheritance</a:t>
            </a:r>
            <a:endParaRPr/>
          </a:p>
        </p:txBody>
      </p:sp>
      <p:sp>
        <p:nvSpPr>
          <p:cNvPr id="1212" name="Google Shape;1212;p135"/>
          <p:cNvSpPr txBox="1">
            <a:spLocks noGrp="1"/>
          </p:cNvSpPr>
          <p:nvPr>
            <p:ph type="body" idx="1"/>
          </p:nvPr>
        </p:nvSpPr>
        <p:spPr>
          <a:xfrm>
            <a:off x="893700" y="1166450"/>
            <a:ext cx="7297800" cy="375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 class can </a:t>
            </a:r>
            <a:r>
              <a:rPr lang="en" sz="1800" b="1"/>
              <a:t>extend</a:t>
            </a:r>
            <a:r>
              <a:rPr lang="en" sz="1800"/>
              <a:t> another class, meaning that it </a:t>
            </a:r>
            <a:r>
              <a:rPr lang="en" sz="1800" b="1"/>
              <a:t>inherits</a:t>
            </a:r>
            <a:r>
              <a:rPr lang="en" sz="1800"/>
              <a:t> (has access to) all attributes and methods of that class. </a:t>
            </a:r>
            <a:endParaRPr sz="1800"/>
          </a:p>
          <a:p>
            <a:pPr marL="457200" lvl="0" indent="-342900" algn="l" rtl="0">
              <a:spcBef>
                <a:spcPts val="0"/>
              </a:spcBef>
              <a:spcAft>
                <a:spcPts val="0"/>
              </a:spcAft>
              <a:buSzPts val="1800"/>
              <a:buChar char="●"/>
            </a:pPr>
            <a:r>
              <a:rPr lang="en" sz="1800"/>
              <a:t>The subclass shares (not copies!) attributes from the super/parent class.</a:t>
            </a:r>
            <a:endParaRPr sz="1800"/>
          </a:p>
          <a:p>
            <a:pPr marL="457200" lvl="0" indent="-342900" algn="l" rtl="0">
              <a:spcBef>
                <a:spcPts val="0"/>
              </a:spcBef>
              <a:spcAft>
                <a:spcPts val="0"/>
              </a:spcAft>
              <a:buSzPts val="1800"/>
              <a:buChar char="●"/>
            </a:pPr>
            <a:r>
              <a:rPr lang="en" sz="1800"/>
              <a:t>The subclass can override inherited attributes/methods</a:t>
            </a:r>
            <a:endParaRPr sz="1800"/>
          </a:p>
          <a:p>
            <a:pPr marL="914400" lvl="1" indent="-342900" algn="l" rtl="0">
              <a:spcBef>
                <a:spcPts val="0"/>
              </a:spcBef>
              <a:spcAft>
                <a:spcPts val="0"/>
              </a:spcAft>
              <a:buSzPts val="1800"/>
              <a:buChar char="○"/>
            </a:pPr>
            <a:r>
              <a:rPr lang="en" sz="1800"/>
              <a:t>If not present in the subclass, look up attributes/methods in the parent class.</a:t>
            </a:r>
            <a:endParaRPr sz="18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36"/>
          <p:cNvSpPr txBox="1">
            <a:spLocks noGrp="1"/>
          </p:cNvSpPr>
          <p:nvPr>
            <p:ph type="title"/>
          </p:nvPr>
        </p:nvSpPr>
        <p:spPr>
          <a:xfrm>
            <a:off x="893700" y="1297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of a Class</a:t>
            </a:r>
            <a:endParaRPr/>
          </a:p>
        </p:txBody>
      </p:sp>
      <p:sp>
        <p:nvSpPr>
          <p:cNvPr id="1218" name="Google Shape;1218;p136"/>
          <p:cNvSpPr txBox="1">
            <a:spLocks noGrp="1"/>
          </p:cNvSpPr>
          <p:nvPr>
            <p:ph type="body" idx="1"/>
          </p:nvPr>
        </p:nvSpPr>
        <p:spPr>
          <a:xfrm>
            <a:off x="893700" y="781300"/>
            <a:ext cx="5083800" cy="41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urier New"/>
                <a:ea typeface="Courier New"/>
                <a:cs typeface="Courier New"/>
                <a:sym typeface="Courier New"/>
              </a:rPr>
              <a:t>class &lt;class name&gt;(&lt;parent class names&gt;):</a:t>
            </a: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&lt;class attribute&gt; = &lt;value&gt;</a:t>
            </a: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def __init__(self, value1, value2,...):</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self.&lt;instance attribute&gt; = &lt;value&gt;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def &lt;function name&gt;(self, &lt;parameters&gt;):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def &lt;function name&gt;(&lt;parameters&gt;):</a:t>
            </a:r>
            <a:endParaRPr b="1">
              <a:latin typeface="Courier New"/>
              <a:ea typeface="Courier New"/>
              <a:cs typeface="Courier New"/>
              <a:sym typeface="Courier New"/>
            </a:endParaRPr>
          </a:p>
          <a:p>
            <a:pPr marL="0" lvl="0" indent="0" algn="l" rtl="0">
              <a:spcBef>
                <a:spcPts val="0"/>
              </a:spcBef>
              <a:spcAft>
                <a:spcPts val="0"/>
              </a:spcAft>
              <a:buNone/>
            </a:pPr>
            <a:r>
              <a:rPr lang="en" b="1">
                <a:latin typeface="Courier New"/>
                <a:ea typeface="Courier New"/>
                <a:cs typeface="Courier New"/>
                <a:sym typeface="Courier New"/>
              </a:rPr>
              <a:t>		…</a:t>
            </a: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a:p>
            <a:pPr marL="0" lvl="0" indent="0" algn="l" rtl="0">
              <a:spcBef>
                <a:spcPts val="0"/>
              </a:spcBef>
              <a:spcAft>
                <a:spcPts val="0"/>
              </a:spcAft>
              <a:buNone/>
            </a:pPr>
            <a:endParaRPr b="1">
              <a:latin typeface="Courier New"/>
              <a:ea typeface="Courier New"/>
              <a:cs typeface="Courier New"/>
              <a:sym typeface="Courier New"/>
            </a:endParaRPr>
          </a:p>
        </p:txBody>
      </p:sp>
      <p:sp>
        <p:nvSpPr>
          <p:cNvPr id="1219" name="Google Shape;1219;p136"/>
          <p:cNvSpPr txBox="1"/>
          <p:nvPr/>
        </p:nvSpPr>
        <p:spPr>
          <a:xfrm>
            <a:off x="5822850" y="753950"/>
            <a:ext cx="17607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Class header</a:t>
            </a:r>
            <a:endParaRPr>
              <a:latin typeface="Lato"/>
              <a:ea typeface="Lato"/>
              <a:cs typeface="Lato"/>
              <a:sym typeface="Lato"/>
            </a:endParaRPr>
          </a:p>
        </p:txBody>
      </p:sp>
      <p:sp>
        <p:nvSpPr>
          <p:cNvPr id="1220" name="Google Shape;1220;p136"/>
          <p:cNvSpPr txBox="1"/>
          <p:nvPr/>
        </p:nvSpPr>
        <p:spPr>
          <a:xfrm>
            <a:off x="5822850" y="1274150"/>
            <a:ext cx="23946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Set class attributes here</a:t>
            </a:r>
            <a:endParaRPr>
              <a:latin typeface="Lato"/>
              <a:ea typeface="Lato"/>
              <a:cs typeface="Lato"/>
              <a:sym typeface="Lato"/>
            </a:endParaRPr>
          </a:p>
        </p:txBody>
      </p:sp>
      <p:sp>
        <p:nvSpPr>
          <p:cNvPr id="1221" name="Google Shape;1221;p136"/>
          <p:cNvSpPr txBox="1"/>
          <p:nvPr/>
        </p:nvSpPr>
        <p:spPr>
          <a:xfrm>
            <a:off x="6229500" y="1794350"/>
            <a:ext cx="23946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Constructor for objects</a:t>
            </a:r>
            <a:endParaRPr>
              <a:latin typeface="Lato"/>
              <a:ea typeface="Lato"/>
              <a:cs typeface="Lato"/>
              <a:sym typeface="Lato"/>
            </a:endParaRPr>
          </a:p>
        </p:txBody>
      </p:sp>
      <p:sp>
        <p:nvSpPr>
          <p:cNvPr id="1222" name="Google Shape;1222;p136"/>
          <p:cNvSpPr txBox="1"/>
          <p:nvPr/>
        </p:nvSpPr>
        <p:spPr>
          <a:xfrm>
            <a:off x="6229500" y="2314550"/>
            <a:ext cx="25935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Set instance attributes here</a:t>
            </a:r>
            <a:endParaRPr>
              <a:latin typeface="Lato"/>
              <a:ea typeface="Lato"/>
              <a:cs typeface="Lato"/>
              <a:sym typeface="Lato"/>
            </a:endParaRPr>
          </a:p>
        </p:txBody>
      </p:sp>
      <p:sp>
        <p:nvSpPr>
          <p:cNvPr id="1223" name="Google Shape;1223;p136"/>
          <p:cNvSpPr txBox="1"/>
          <p:nvPr/>
        </p:nvSpPr>
        <p:spPr>
          <a:xfrm>
            <a:off x="6105150" y="2892350"/>
            <a:ext cx="19080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Instance method</a:t>
            </a:r>
            <a:endParaRPr>
              <a:latin typeface="Lato"/>
              <a:ea typeface="Lato"/>
              <a:cs typeface="Lato"/>
              <a:sym typeface="Lato"/>
            </a:endParaRPr>
          </a:p>
        </p:txBody>
      </p:sp>
      <p:sp>
        <p:nvSpPr>
          <p:cNvPr id="1224" name="Google Shape;1224;p136"/>
          <p:cNvSpPr txBox="1"/>
          <p:nvPr/>
        </p:nvSpPr>
        <p:spPr>
          <a:xfrm>
            <a:off x="6105150" y="3470150"/>
            <a:ext cx="14784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Class method</a:t>
            </a:r>
            <a:endParaRPr>
              <a:latin typeface="Lato"/>
              <a:ea typeface="Lato"/>
              <a:cs typeface="Lato"/>
              <a:sym typeface="Lato"/>
            </a:endParaRPr>
          </a:p>
        </p:txBody>
      </p:sp>
      <p:cxnSp>
        <p:nvCxnSpPr>
          <p:cNvPr id="1225" name="Google Shape;1225;p136"/>
          <p:cNvCxnSpPr>
            <a:stCxn id="1219" idx="1"/>
          </p:cNvCxnSpPr>
          <p:nvPr/>
        </p:nvCxnSpPr>
        <p:spPr>
          <a:xfrm flipH="1">
            <a:off x="5456250" y="954050"/>
            <a:ext cx="366600" cy="7500"/>
          </a:xfrm>
          <a:prstGeom prst="straightConnector1">
            <a:avLst/>
          </a:prstGeom>
          <a:noFill/>
          <a:ln w="9525" cap="flat" cmpd="sng">
            <a:solidFill>
              <a:schemeClr val="dk2"/>
            </a:solidFill>
            <a:prstDash val="solid"/>
            <a:round/>
            <a:headEnd type="none" w="med" len="med"/>
            <a:tailEnd type="triangle" w="med" len="med"/>
          </a:ln>
        </p:spPr>
      </p:cxnSp>
      <p:cxnSp>
        <p:nvCxnSpPr>
          <p:cNvPr id="1226" name="Google Shape;1226;p136"/>
          <p:cNvCxnSpPr/>
          <p:nvPr/>
        </p:nvCxnSpPr>
        <p:spPr>
          <a:xfrm flipH="1">
            <a:off x="5456250" y="1470500"/>
            <a:ext cx="366600" cy="7500"/>
          </a:xfrm>
          <a:prstGeom prst="straightConnector1">
            <a:avLst/>
          </a:prstGeom>
          <a:noFill/>
          <a:ln w="9525" cap="flat" cmpd="sng">
            <a:solidFill>
              <a:schemeClr val="dk2"/>
            </a:solidFill>
            <a:prstDash val="solid"/>
            <a:round/>
            <a:headEnd type="none" w="med" len="med"/>
            <a:tailEnd type="triangle" w="med" len="med"/>
          </a:ln>
        </p:spPr>
      </p:cxnSp>
      <p:cxnSp>
        <p:nvCxnSpPr>
          <p:cNvPr id="1227" name="Google Shape;1227;p136"/>
          <p:cNvCxnSpPr/>
          <p:nvPr/>
        </p:nvCxnSpPr>
        <p:spPr>
          <a:xfrm flipH="1">
            <a:off x="5876550" y="1990700"/>
            <a:ext cx="366600" cy="7500"/>
          </a:xfrm>
          <a:prstGeom prst="straightConnector1">
            <a:avLst/>
          </a:prstGeom>
          <a:noFill/>
          <a:ln w="9525" cap="flat" cmpd="sng">
            <a:solidFill>
              <a:schemeClr val="dk2"/>
            </a:solidFill>
            <a:prstDash val="solid"/>
            <a:round/>
            <a:headEnd type="none" w="med" len="med"/>
            <a:tailEnd type="triangle" w="med" len="med"/>
          </a:ln>
        </p:spPr>
      </p:cxnSp>
      <p:cxnSp>
        <p:nvCxnSpPr>
          <p:cNvPr id="1228" name="Google Shape;1228;p136"/>
          <p:cNvCxnSpPr/>
          <p:nvPr/>
        </p:nvCxnSpPr>
        <p:spPr>
          <a:xfrm rot="10800000">
            <a:off x="5803950" y="2293700"/>
            <a:ext cx="439200" cy="217200"/>
          </a:xfrm>
          <a:prstGeom prst="straightConnector1">
            <a:avLst/>
          </a:prstGeom>
          <a:noFill/>
          <a:ln w="9525" cap="flat" cmpd="sng">
            <a:solidFill>
              <a:schemeClr val="dk2"/>
            </a:solidFill>
            <a:prstDash val="solid"/>
            <a:round/>
            <a:headEnd type="none" w="med" len="med"/>
            <a:tailEnd type="triangle" w="med" len="med"/>
          </a:ln>
        </p:spPr>
      </p:cxnSp>
      <p:cxnSp>
        <p:nvCxnSpPr>
          <p:cNvPr id="1229" name="Google Shape;1229;p136"/>
          <p:cNvCxnSpPr/>
          <p:nvPr/>
        </p:nvCxnSpPr>
        <p:spPr>
          <a:xfrm flipH="1">
            <a:off x="5738550" y="3130250"/>
            <a:ext cx="366600" cy="7500"/>
          </a:xfrm>
          <a:prstGeom prst="straightConnector1">
            <a:avLst/>
          </a:prstGeom>
          <a:noFill/>
          <a:ln w="9525" cap="flat" cmpd="sng">
            <a:solidFill>
              <a:schemeClr val="dk2"/>
            </a:solidFill>
            <a:prstDash val="solid"/>
            <a:round/>
            <a:headEnd type="none" w="med" len="med"/>
            <a:tailEnd type="triangle" w="med" len="med"/>
          </a:ln>
        </p:spPr>
      </p:cxnSp>
      <p:cxnSp>
        <p:nvCxnSpPr>
          <p:cNvPr id="1230" name="Google Shape;1230;p136"/>
          <p:cNvCxnSpPr/>
          <p:nvPr/>
        </p:nvCxnSpPr>
        <p:spPr>
          <a:xfrm flipH="1">
            <a:off x="5738550" y="3674000"/>
            <a:ext cx="366600" cy="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37"/>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an Object</a:t>
            </a:r>
            <a:endParaRPr/>
          </a:p>
        </p:txBody>
      </p:sp>
      <p:sp>
        <p:nvSpPr>
          <p:cNvPr id="1236" name="Google Shape;1236;p137"/>
          <p:cNvSpPr txBox="1">
            <a:spLocks noGrp="1"/>
          </p:cNvSpPr>
          <p:nvPr>
            <p:ph type="body" idx="1"/>
          </p:nvPr>
        </p:nvSpPr>
        <p:spPr>
          <a:xfrm>
            <a:off x="893700" y="1166450"/>
            <a:ext cx="7297800" cy="37593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accent1"/>
              </a:buClr>
              <a:buSzPts val="1800"/>
              <a:buFont typeface="Lato"/>
              <a:buChar char="●"/>
            </a:pPr>
            <a:r>
              <a:rPr lang="en" sz="1800"/>
              <a:t>Syntax:</a:t>
            </a:r>
            <a:br>
              <a:rPr lang="en" sz="1800"/>
            </a:br>
            <a:r>
              <a:rPr lang="en" sz="1800" b="1">
                <a:latin typeface="Courier New"/>
                <a:ea typeface="Courier New"/>
                <a:cs typeface="Courier New"/>
                <a:sym typeface="Courier New"/>
              </a:rPr>
              <a:t>&lt;name&gt; = &lt;class name&gt;(&lt;parameters&gt;)</a:t>
            </a:r>
            <a:endParaRPr sz="1800" b="1">
              <a:latin typeface="Courier New"/>
              <a:ea typeface="Courier New"/>
              <a:cs typeface="Courier New"/>
              <a:sym typeface="Courier New"/>
            </a:endParaRPr>
          </a:p>
          <a:p>
            <a:pPr marL="457200" marR="0" lvl="0" indent="-342900" algn="l" rtl="0">
              <a:lnSpc>
                <a:spcPct val="115000"/>
              </a:lnSpc>
              <a:spcBef>
                <a:spcPts val="0"/>
              </a:spcBef>
              <a:spcAft>
                <a:spcPts val="0"/>
              </a:spcAft>
              <a:buSzPts val="1800"/>
              <a:buChar char="●"/>
            </a:pPr>
            <a:r>
              <a:rPr lang="en" sz="1800"/>
              <a:t>The line above calls the class’s constructor.</a:t>
            </a:r>
            <a:endParaRPr sz="1800"/>
          </a:p>
          <a:p>
            <a:pPr marL="457200" marR="0" lvl="0" indent="-342900" algn="l" rtl="0">
              <a:lnSpc>
                <a:spcPct val="115000"/>
              </a:lnSpc>
              <a:spcBef>
                <a:spcPts val="0"/>
              </a:spcBef>
              <a:spcAft>
                <a:spcPts val="0"/>
              </a:spcAft>
              <a:buSzPts val="1800"/>
              <a:buChar char="●"/>
            </a:pPr>
            <a:r>
              <a:rPr lang="en" sz="1800"/>
              <a:t>You must use as many parameters as the constructor takes in, excluding </a:t>
            </a:r>
            <a:r>
              <a:rPr lang="en" sz="1800" b="1">
                <a:latin typeface="Courier New"/>
                <a:ea typeface="Courier New"/>
                <a:cs typeface="Courier New"/>
                <a:sym typeface="Courier New"/>
              </a:rPr>
              <a:t>self</a:t>
            </a:r>
            <a:r>
              <a:rPr lang="en" sz="1800"/>
              <a: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Tips for Tree Recursion</a:t>
            </a:r>
            <a:endParaRPr/>
          </a:p>
        </p:txBody>
      </p:sp>
      <p:sp>
        <p:nvSpPr>
          <p:cNvPr id="343" name="Google Shape;343;p3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Recursion, but with multiple recursive call!</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Sometimes necessary to use helper functions when you need to keep track of more variables than you are given</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Typically have a “choice”: do one action or the other</a:t>
            </a:r>
            <a:endParaRPr sz="1800">
              <a:solidFill>
                <a:schemeClr val="dk1"/>
              </a:solidFill>
            </a:endParaRPr>
          </a:p>
          <a:p>
            <a:pPr marL="457200" lvl="0" indent="457200" algn="l" rtl="0">
              <a:lnSpc>
                <a:spcPct val="115000"/>
              </a:lnSpc>
              <a:spcBef>
                <a:spcPts val="0"/>
              </a:spcBef>
              <a:spcAft>
                <a:spcPts val="0"/>
              </a:spcAft>
              <a:buNone/>
            </a:pPr>
            <a:r>
              <a:rPr lang="en" sz="1400">
                <a:solidFill>
                  <a:schemeClr val="dk1"/>
                </a:solidFill>
              </a:rPr>
              <a:t>○Need to look at all possible combinations</a:t>
            </a:r>
            <a:endParaRPr sz="14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Helps to draw out the function calls.</a:t>
            </a:r>
            <a:endParaRPr sz="1800">
              <a:solidFill>
                <a:schemeClr val="dk1"/>
              </a:solidFill>
            </a:endParaRPr>
          </a:p>
          <a:p>
            <a:pPr marL="0" lvl="0" indent="0" algn="l" rtl="0">
              <a:spcBef>
                <a:spcPts val="60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138"/>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Dot Notation</a:t>
            </a:r>
            <a:endParaRPr/>
          </a:p>
        </p:txBody>
      </p:sp>
      <p:sp>
        <p:nvSpPr>
          <p:cNvPr id="1242" name="Google Shape;1242;p138"/>
          <p:cNvSpPr txBox="1">
            <a:spLocks noGrp="1"/>
          </p:cNvSpPr>
          <p:nvPr>
            <p:ph type="body" idx="1"/>
          </p:nvPr>
        </p:nvSpPr>
        <p:spPr>
          <a:xfrm>
            <a:off x="893700" y="1014050"/>
            <a:ext cx="7563000" cy="3904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 sz="1800"/>
              <a:t>It is a way to get the value of an attribute or call a method in a class.</a:t>
            </a:r>
            <a:endParaRPr sz="1800"/>
          </a:p>
          <a:p>
            <a:pPr marL="457200" marR="0" lvl="0" indent="-342900" algn="l" rtl="0">
              <a:lnSpc>
                <a:spcPct val="115000"/>
              </a:lnSpc>
              <a:spcBef>
                <a:spcPts val="0"/>
              </a:spcBef>
              <a:spcAft>
                <a:spcPts val="0"/>
              </a:spcAft>
              <a:buSzPts val="1800"/>
              <a:buChar char="●"/>
            </a:pPr>
            <a:r>
              <a:rPr lang="en" sz="1800"/>
              <a:t>Syntax:</a:t>
            </a:r>
            <a:br>
              <a:rPr lang="en" sz="1800"/>
            </a:br>
            <a:r>
              <a:rPr lang="en" sz="1800" b="1">
                <a:latin typeface="Courier New"/>
                <a:ea typeface="Courier New"/>
                <a:cs typeface="Courier New"/>
                <a:sym typeface="Courier New"/>
              </a:rPr>
              <a:t>&lt;class or object name&gt;.&lt;attribute or method&gt;</a:t>
            </a:r>
            <a:endParaRPr sz="1800" b="1">
              <a:latin typeface="Courier New"/>
              <a:ea typeface="Courier New"/>
              <a:cs typeface="Courier New"/>
              <a:sym typeface="Courier New"/>
            </a:endParaRPr>
          </a:p>
          <a:p>
            <a:pPr marL="457200" marR="0" lvl="0" indent="-342900" algn="l" rtl="0">
              <a:lnSpc>
                <a:spcPct val="115000"/>
              </a:lnSpc>
              <a:spcBef>
                <a:spcPts val="0"/>
              </a:spcBef>
              <a:spcAft>
                <a:spcPts val="0"/>
              </a:spcAft>
              <a:buSzPts val="1800"/>
              <a:buChar char="●"/>
            </a:pPr>
            <a:r>
              <a:rPr lang="en" sz="1800"/>
              <a:t>If you use an object name ():</a:t>
            </a:r>
            <a:endParaRPr sz="1800"/>
          </a:p>
          <a:p>
            <a:pPr marL="914400" marR="0" lvl="1" indent="-342900" algn="l" rtl="0">
              <a:lnSpc>
                <a:spcPct val="115000"/>
              </a:lnSpc>
              <a:spcBef>
                <a:spcPts val="0"/>
              </a:spcBef>
              <a:spcAft>
                <a:spcPts val="0"/>
              </a:spcAft>
              <a:buSzPts val="1800"/>
              <a:buChar char="○"/>
            </a:pPr>
            <a:r>
              <a:rPr lang="en" sz="1800"/>
              <a:t>Do not specify the </a:t>
            </a:r>
            <a:r>
              <a:rPr lang="en" sz="1800" b="1">
                <a:latin typeface="Courier New"/>
                <a:ea typeface="Courier New"/>
                <a:cs typeface="Courier New"/>
                <a:sym typeface="Courier New"/>
              </a:rPr>
              <a:t>self</a:t>
            </a:r>
            <a:r>
              <a:rPr lang="en" sz="1800" b="1"/>
              <a:t> </a:t>
            </a:r>
            <a:r>
              <a:rPr lang="en" sz="1800"/>
              <a:t>parameter if you’re calling an instance method.</a:t>
            </a:r>
            <a:endParaRPr sz="1800"/>
          </a:p>
          <a:p>
            <a:pPr marL="914400" marR="0" lvl="1" indent="-342900" algn="l" rtl="0">
              <a:lnSpc>
                <a:spcPct val="115000"/>
              </a:lnSpc>
              <a:spcBef>
                <a:spcPts val="0"/>
              </a:spcBef>
              <a:spcAft>
                <a:spcPts val="0"/>
              </a:spcAft>
              <a:buSzPts val="1800"/>
              <a:buChar char="○"/>
            </a:pPr>
            <a:r>
              <a:rPr lang="en" sz="1800"/>
              <a:t>If it is not an instance attribute/method, the class attribute/method is used. </a:t>
            </a:r>
            <a:endParaRPr sz="1800"/>
          </a:p>
          <a:p>
            <a:pPr marL="457200" marR="0" lvl="0" indent="-342900" algn="l" rtl="0">
              <a:lnSpc>
                <a:spcPct val="115000"/>
              </a:lnSpc>
              <a:spcBef>
                <a:spcPts val="0"/>
              </a:spcBef>
              <a:spcAft>
                <a:spcPts val="0"/>
              </a:spcAft>
              <a:buSzPts val="1800"/>
              <a:buChar char="●"/>
            </a:pPr>
            <a:r>
              <a:rPr lang="en" sz="1800"/>
              <a:t>If you use a class name:</a:t>
            </a:r>
            <a:endParaRPr sz="1800"/>
          </a:p>
          <a:p>
            <a:pPr marL="914400" marR="0" lvl="1" indent="-342900" algn="l" rtl="0">
              <a:lnSpc>
                <a:spcPct val="115000"/>
              </a:lnSpc>
              <a:spcBef>
                <a:spcPts val="0"/>
              </a:spcBef>
              <a:spcAft>
                <a:spcPts val="0"/>
              </a:spcAft>
              <a:buSzPts val="1800"/>
              <a:buChar char="○"/>
            </a:pPr>
            <a:r>
              <a:rPr lang="en" sz="1800"/>
              <a:t>Use an object as the </a:t>
            </a:r>
            <a:r>
              <a:rPr lang="en" sz="1800" b="1">
                <a:latin typeface="Courier New"/>
                <a:ea typeface="Courier New"/>
                <a:cs typeface="Courier New"/>
                <a:sym typeface="Courier New"/>
              </a:rPr>
              <a:t>self</a:t>
            </a:r>
            <a:r>
              <a:rPr lang="en" sz="1800"/>
              <a:t> parameter if you call an instance method.</a:t>
            </a:r>
            <a:endParaRPr sz="1800"/>
          </a:p>
          <a:p>
            <a:pPr marL="914400" marR="0" lvl="1" indent="-342900" algn="l" rtl="0">
              <a:lnSpc>
                <a:spcPct val="115000"/>
              </a:lnSpc>
              <a:spcBef>
                <a:spcPts val="0"/>
              </a:spcBef>
              <a:spcAft>
                <a:spcPts val="0"/>
              </a:spcAft>
              <a:buSzPts val="1800"/>
              <a:buChar char="○"/>
            </a:pPr>
            <a:r>
              <a:rPr lang="en" sz="1800"/>
              <a:t>You cannot access an instance attribute.</a:t>
            </a:r>
            <a:endParaRPr sz="18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39"/>
          <p:cNvSpPr txBox="1">
            <a:spLocks noGrp="1"/>
          </p:cNvSpPr>
          <p:nvPr>
            <p:ph type="title"/>
          </p:nvPr>
        </p:nvSpPr>
        <p:spPr>
          <a:xfrm>
            <a:off x="893700" y="1297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1</a:t>
            </a:r>
            <a:endParaRPr/>
          </a:p>
        </p:txBody>
      </p:sp>
      <p:sp>
        <p:nvSpPr>
          <p:cNvPr id="1248" name="Google Shape;1248;p139"/>
          <p:cNvSpPr txBox="1">
            <a:spLocks noGrp="1"/>
          </p:cNvSpPr>
          <p:nvPr>
            <p:ph type="body" idx="1"/>
          </p:nvPr>
        </p:nvSpPr>
        <p:spPr>
          <a:xfrm>
            <a:off x="4246975" y="0"/>
            <a:ext cx="3487200" cy="5143500"/>
          </a:xfrm>
          <a:prstGeom prst="rect">
            <a:avLst/>
          </a:prstGeom>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200">
                <a:solidFill>
                  <a:srgbClr val="748B00"/>
                </a:solidFill>
                <a:latin typeface="Inconsolata"/>
                <a:ea typeface="Inconsolata"/>
                <a:cs typeface="Inconsolata"/>
                <a:sym typeface="Inconsolata"/>
              </a:rPr>
              <a:t>class</a:t>
            </a:r>
            <a:r>
              <a:rPr lang="en" sz="1200">
                <a:solidFill>
                  <a:srgbClr val="586E75"/>
                </a:solidFill>
                <a:latin typeface="Inconsolata"/>
                <a:ea typeface="Inconsolata"/>
                <a:cs typeface="Inconsolata"/>
                <a:sym typeface="Inconsolata"/>
              </a:rPr>
              <a:t> </a:t>
            </a:r>
            <a:r>
              <a:rPr lang="en" sz="1200">
                <a:solidFill>
                  <a:srgbClr val="268BD2"/>
                </a:solidFill>
                <a:latin typeface="Inconsolata"/>
                <a:ea typeface="Inconsolata"/>
                <a:cs typeface="Inconsolata"/>
                <a:sym typeface="Inconsolata"/>
              </a:rPr>
              <a:t>Pet</a:t>
            </a:r>
            <a:r>
              <a:rPr lang="en" sz="1200">
                <a:solidFill>
                  <a:srgbClr val="586E75"/>
                </a:solidFill>
                <a:latin typeface="Inconsolata"/>
                <a:ea typeface="Inconsolata"/>
                <a:cs typeface="Inconsolata"/>
                <a:sym typeface="Inconsolata"/>
              </a:rPr>
              <a:t>:                                   </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color = “Red”</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name = " Clifford "</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def __init__(self, num_legs):</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print ("A new pet!")</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self.num_legs = num_legs</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def sleep ():</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print (" Zzzz ")</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748B00"/>
                </a:solidFill>
                <a:latin typeface="Inconsolata"/>
                <a:ea typeface="Inconsolata"/>
                <a:cs typeface="Inconsolata"/>
                <a:sym typeface="Inconsolata"/>
              </a:rPr>
              <a:t>class </a:t>
            </a:r>
            <a:r>
              <a:rPr lang="en" sz="1200">
                <a:solidFill>
                  <a:srgbClr val="268BD2"/>
                </a:solidFill>
                <a:latin typeface="Inconsolata"/>
                <a:ea typeface="Inconsolata"/>
                <a:cs typeface="Inconsolata"/>
                <a:sym typeface="Inconsolata"/>
              </a:rPr>
              <a:t>RubberDuck</a:t>
            </a:r>
            <a:r>
              <a:rPr lang="en" sz="1200">
                <a:solidFill>
                  <a:srgbClr val="748B00"/>
                </a:solidFill>
                <a:latin typeface="Inconsolata"/>
                <a:ea typeface="Inconsolata"/>
                <a:cs typeface="Inconsolata"/>
                <a:sym typeface="Inconsolata"/>
              </a:rPr>
              <a:t> (Pet):</a:t>
            </a:r>
            <a:endParaRPr sz="1200">
              <a:solidFill>
                <a:srgbClr val="748B00"/>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748B00"/>
                </a:solidFill>
                <a:latin typeface="Inconsolata"/>
                <a:ea typeface="Inconsolata"/>
                <a:cs typeface="Inconsolata"/>
                <a:sym typeface="Inconsolata"/>
              </a:rPr>
              <a:t>    </a:t>
            </a:r>
            <a:r>
              <a:rPr lang="en" sz="1200">
                <a:solidFill>
                  <a:srgbClr val="586E75"/>
                </a:solidFill>
                <a:latin typeface="Inconsolata"/>
                <a:ea typeface="Inconsolata"/>
                <a:cs typeface="Inconsolata"/>
                <a:sym typeface="Inconsolata"/>
              </a:rPr>
              <a:t>color = "Yellow"</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def __init__ (self):</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self.voice = print("Quack")</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Pet.name = "Daisy"</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name = "Daffy"</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self.num_legs = Pet(0).num_legs</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def debug (self):</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print ("What is wrong?")</a:t>
            </a:r>
            <a:endParaRPr sz="12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200">
                <a:solidFill>
                  <a:srgbClr val="586E75"/>
                </a:solidFill>
                <a:latin typeface="Inconsolata"/>
                <a:ea typeface="Inconsolata"/>
                <a:cs typeface="Inconsolata"/>
                <a:sym typeface="Inconsolata"/>
              </a:rPr>
              <a:t>	   return self.voice</a:t>
            </a:r>
            <a:endParaRPr sz="1200">
              <a:solidFill>
                <a:srgbClr val="586E75"/>
              </a:solidFill>
              <a:latin typeface="Inconsolata"/>
              <a:ea typeface="Inconsolata"/>
              <a:cs typeface="Inconsolata"/>
              <a:sym typeface="Inconsolata"/>
            </a:endParaRPr>
          </a:p>
          <a:p>
            <a:pPr marL="0" lvl="0" indent="0" algn="l" rtl="0">
              <a:spcBef>
                <a:spcPts val="0"/>
              </a:spcBef>
              <a:spcAft>
                <a:spcPts val="0"/>
              </a:spcAft>
              <a:buNone/>
            </a:pPr>
            <a:endParaRPr sz="1200" b="1">
              <a:latin typeface="Courier New"/>
              <a:ea typeface="Courier New"/>
              <a:cs typeface="Courier New"/>
              <a:sym typeface="Courier New"/>
            </a:endParaRPr>
          </a:p>
        </p:txBody>
      </p:sp>
      <p:graphicFrame>
        <p:nvGraphicFramePr>
          <p:cNvPr id="1249" name="Google Shape;1249;p139"/>
          <p:cNvGraphicFramePr/>
          <p:nvPr/>
        </p:nvGraphicFramePr>
        <p:xfrm>
          <a:off x="219450" y="833072"/>
          <a:ext cx="3000000" cy="3000000"/>
        </p:xfrm>
        <a:graphic>
          <a:graphicData uri="http://schemas.openxmlformats.org/drawingml/2006/table">
            <a:tbl>
              <a:tblPr>
                <a:noFill/>
                <a:tableStyleId>{F6138F8C-CC17-4CF5-BA23-2576D23D9F52}</a:tableStyleId>
              </a:tblPr>
              <a:tblGrid>
                <a:gridCol w="1967175">
                  <a:extLst>
                    <a:ext uri="{9D8B030D-6E8A-4147-A177-3AD203B41FA5}">
                      <a16:colId xmlns:a16="http://schemas.microsoft.com/office/drawing/2014/main" val="20000"/>
                    </a:ext>
                  </a:extLst>
                </a:gridCol>
                <a:gridCol w="1967175">
                  <a:extLst>
                    <a:ext uri="{9D8B030D-6E8A-4147-A177-3AD203B41FA5}">
                      <a16:colId xmlns:a16="http://schemas.microsoft.com/office/drawing/2014/main" val="20001"/>
                    </a:ext>
                  </a:extLst>
                </a:gridCol>
              </a:tblGrid>
              <a:tr h="240500">
                <a:tc>
                  <a:txBody>
                    <a:bodyPr/>
                    <a:lstStyle/>
                    <a:p>
                      <a:pPr marL="0" lvl="0" indent="0" algn="l" rtl="0">
                        <a:spcBef>
                          <a:spcPts val="0"/>
                        </a:spcBef>
                        <a:spcAft>
                          <a:spcPts val="0"/>
                        </a:spcAft>
                        <a:buNone/>
                      </a:pPr>
                      <a:r>
                        <a:rPr lang="en">
                          <a:latin typeface="Inconsolata"/>
                          <a:ea typeface="Inconsolata"/>
                          <a:cs typeface="Inconsolata"/>
                          <a:sym typeface="Inconsolata"/>
                        </a:rPr>
                        <a:t>Expression</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latin typeface="Inconsolata"/>
                          <a:ea typeface="Inconsolata"/>
                          <a:cs typeface="Inconsolata"/>
                          <a:sym typeface="Inconsolata"/>
                        </a:rPr>
                        <a:t>Interactive Output</a:t>
                      </a:r>
                      <a:endParaRPr>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0"/>
                  </a:ext>
                </a:extLst>
              </a:tr>
              <a:tr h="240500">
                <a:tc>
                  <a:txBody>
                    <a:bodyPr/>
                    <a:lstStyle/>
                    <a:p>
                      <a:pPr marL="0" lvl="0" indent="0" algn="l" rtl="0">
                        <a:spcBef>
                          <a:spcPts val="0"/>
                        </a:spcBef>
                        <a:spcAft>
                          <a:spcPts val="0"/>
                        </a:spcAft>
                        <a:buNone/>
                      </a:pPr>
                      <a:r>
                        <a:rPr lang="en">
                          <a:latin typeface="Inconsolata"/>
                          <a:ea typeface="Inconsolata"/>
                          <a:cs typeface="Inconsolata"/>
                          <a:sym typeface="Inconsolata"/>
                        </a:rPr>
                        <a:t>p = Pet(4)</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A new pet!</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1"/>
                  </a:ext>
                </a:extLst>
              </a:tr>
              <a:tr h="368950">
                <a:tc>
                  <a:txBody>
                    <a:bodyPr/>
                    <a:lstStyle/>
                    <a:p>
                      <a:pPr marL="0" lvl="0" indent="0" algn="l" rtl="0">
                        <a:spcBef>
                          <a:spcPts val="0"/>
                        </a:spcBef>
                        <a:spcAft>
                          <a:spcPts val="0"/>
                        </a:spcAft>
                        <a:buNone/>
                      </a:pPr>
                      <a:r>
                        <a:rPr lang="en">
                          <a:latin typeface="Inconsolata"/>
                          <a:ea typeface="Inconsolata"/>
                          <a:cs typeface="Inconsolata"/>
                          <a:sym typeface="Inconsolata"/>
                        </a:rPr>
                        <a:t>p.self.name</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a:solidFill>
                            <a:srgbClr val="FF0000"/>
                          </a:solidFill>
                          <a:latin typeface="Inconsolata"/>
                          <a:ea typeface="Inconsolata"/>
                          <a:cs typeface="Inconsolata"/>
                          <a:sym typeface="Inconsolata"/>
                        </a:rPr>
                        <a:t>‘Error: Attribute not found’</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2"/>
                  </a:ext>
                </a:extLst>
              </a:tr>
              <a:tr h="368950">
                <a:tc>
                  <a:txBody>
                    <a:bodyPr/>
                    <a:lstStyle/>
                    <a:p>
                      <a:pPr marL="0" lvl="0" indent="0" algn="l" rtl="0">
                        <a:spcBef>
                          <a:spcPts val="0"/>
                        </a:spcBef>
                        <a:spcAft>
                          <a:spcPts val="0"/>
                        </a:spcAft>
                        <a:buNone/>
                      </a:pPr>
                      <a:r>
                        <a:rPr lang="en">
                          <a:latin typeface="Inconsolata"/>
                          <a:ea typeface="Inconsolata"/>
                          <a:cs typeface="Inconsolata"/>
                          <a:sym typeface="Inconsolata"/>
                        </a:rPr>
                        <a:t>p.sleep()</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a:solidFill>
                            <a:srgbClr val="FF0000"/>
                          </a:solidFill>
                          <a:latin typeface="Inconsolata"/>
                          <a:ea typeface="Inconsolata"/>
                          <a:cs typeface="Inconsolata"/>
                          <a:sym typeface="Inconsolata"/>
                        </a:rPr>
                        <a:t>‘Error: Gave 1 Arg, expected 0’</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3"/>
                  </a:ext>
                </a:extLst>
              </a:tr>
              <a:tr h="368950">
                <a:tc>
                  <a:txBody>
                    <a:bodyPr/>
                    <a:lstStyle/>
                    <a:p>
                      <a:pPr marL="0" lvl="0" indent="0" algn="l" rtl="0">
                        <a:spcBef>
                          <a:spcPts val="0"/>
                        </a:spcBef>
                        <a:spcAft>
                          <a:spcPts val="0"/>
                        </a:spcAft>
                        <a:buNone/>
                      </a:pPr>
                      <a:r>
                        <a:rPr lang="en">
                          <a:latin typeface="Inconsolata"/>
                          <a:ea typeface="Inconsolata"/>
                          <a:cs typeface="Inconsolata"/>
                          <a:sym typeface="Inconsolata"/>
                        </a:rPr>
                        <a:t>q = RubberDuck() </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a:solidFill>
                            <a:srgbClr val="FF0000"/>
                          </a:solidFill>
                          <a:latin typeface="Inconsolata"/>
                          <a:ea typeface="Inconsolata"/>
                          <a:cs typeface="Inconsolata"/>
                          <a:sym typeface="Inconsolata"/>
                        </a:rPr>
                        <a:t>Quack </a:t>
                      </a:r>
                      <a:endParaRPr>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a:solidFill>
                            <a:srgbClr val="FF0000"/>
                          </a:solidFill>
                          <a:latin typeface="Inconsolata"/>
                          <a:ea typeface="Inconsolata"/>
                          <a:cs typeface="Inconsolata"/>
                          <a:sym typeface="Inconsolata"/>
                        </a:rPr>
                        <a:t>A new pet!</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4"/>
                  </a:ext>
                </a:extLst>
              </a:tr>
              <a:tr h="368950">
                <a:tc>
                  <a:txBody>
                    <a:bodyPr/>
                    <a:lstStyle/>
                    <a:p>
                      <a:pPr marL="0" lvl="0" indent="0" algn="l" rtl="0">
                        <a:spcBef>
                          <a:spcPts val="0"/>
                        </a:spcBef>
                        <a:spcAft>
                          <a:spcPts val="0"/>
                        </a:spcAft>
                        <a:buNone/>
                      </a:pPr>
                      <a:r>
                        <a:rPr lang="en">
                          <a:latin typeface="Inconsolata"/>
                          <a:ea typeface="Inconsolata"/>
                          <a:cs typeface="Inconsolata"/>
                          <a:sym typeface="Inconsolata"/>
                        </a:rPr>
                        <a:t>p.name + q.name</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a:solidFill>
                            <a:srgbClr val="FF0000"/>
                          </a:solidFill>
                          <a:latin typeface="Inconsolata"/>
                          <a:ea typeface="Inconsolata"/>
                          <a:cs typeface="Inconsolata"/>
                          <a:sym typeface="Inconsolata"/>
                        </a:rPr>
                        <a:t>‘DaisyDaisy’</a:t>
                      </a:r>
                      <a:endParaRPr>
                        <a:solidFill>
                          <a:srgbClr val="FF0000"/>
                        </a:solidFill>
                        <a:latin typeface="Inconsolata"/>
                        <a:ea typeface="Inconsolata"/>
                        <a:cs typeface="Inconsolata"/>
                        <a:sym typeface="Inconsolata"/>
                      </a:endParaRPr>
                    </a:p>
                    <a:p>
                      <a:pPr marL="0" lvl="0" indent="0" algn="l" rtl="0">
                        <a:spcBef>
                          <a:spcPts val="0"/>
                        </a:spcBef>
                        <a:spcAft>
                          <a:spcPts val="0"/>
                        </a:spcAft>
                        <a:buNone/>
                      </a:pPr>
                      <a:endParaRPr>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5"/>
                  </a:ext>
                </a:extLst>
              </a:tr>
              <a:tr h="368950">
                <a:tc>
                  <a:txBody>
                    <a:bodyPr/>
                    <a:lstStyle/>
                    <a:p>
                      <a:pPr marL="0" lvl="0" indent="0" algn="l" rtl="0">
                        <a:spcBef>
                          <a:spcPts val="0"/>
                        </a:spcBef>
                        <a:spcAft>
                          <a:spcPts val="0"/>
                        </a:spcAft>
                        <a:buNone/>
                      </a:pPr>
                      <a:r>
                        <a:rPr lang="en">
                          <a:latin typeface="Inconsolata"/>
                          <a:ea typeface="Inconsolata"/>
                          <a:cs typeface="Inconsolata"/>
                          <a:sym typeface="Inconsolata"/>
                        </a:rPr>
                        <a:t>print(q.debug()) </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What is wrong? </a:t>
                      </a:r>
                      <a:endParaRPr>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a:solidFill>
                            <a:srgbClr val="FF0000"/>
                          </a:solidFill>
                          <a:latin typeface="Inconsolata"/>
                          <a:ea typeface="Inconsolata"/>
                          <a:cs typeface="Inconsolata"/>
                          <a:sym typeface="Inconsolata"/>
                        </a:rPr>
                        <a:t>None</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6"/>
                  </a:ext>
                </a:extLst>
              </a:tr>
            </a:tbl>
          </a:graphicData>
        </a:graphic>
      </p:graphicFrame>
      <p:sp>
        <p:nvSpPr>
          <p:cNvPr id="1250" name="Google Shape;1250;p139"/>
          <p:cNvSpPr txBox="1"/>
          <p:nvPr/>
        </p:nvSpPr>
        <p:spPr>
          <a:xfrm>
            <a:off x="2244800" y="1294900"/>
            <a:ext cx="12126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51" name="Google Shape;1251;p139"/>
          <p:cNvSpPr txBox="1"/>
          <p:nvPr/>
        </p:nvSpPr>
        <p:spPr>
          <a:xfrm>
            <a:off x="2265000" y="1679225"/>
            <a:ext cx="1770300" cy="46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52" name="Google Shape;1252;p139"/>
          <p:cNvSpPr txBox="1"/>
          <p:nvPr/>
        </p:nvSpPr>
        <p:spPr>
          <a:xfrm>
            <a:off x="2265000" y="2337738"/>
            <a:ext cx="1770300" cy="46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53" name="Google Shape;1253;p139"/>
          <p:cNvSpPr txBox="1"/>
          <p:nvPr/>
        </p:nvSpPr>
        <p:spPr>
          <a:xfrm>
            <a:off x="2265000" y="2951000"/>
            <a:ext cx="1268400" cy="36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54" name="Google Shape;1254;p139"/>
          <p:cNvSpPr txBox="1"/>
          <p:nvPr/>
        </p:nvSpPr>
        <p:spPr>
          <a:xfrm>
            <a:off x="2292900" y="3505213"/>
            <a:ext cx="12126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55" name="Google Shape;1255;p139"/>
          <p:cNvSpPr txBox="1"/>
          <p:nvPr/>
        </p:nvSpPr>
        <p:spPr>
          <a:xfrm>
            <a:off x="2265000" y="4119875"/>
            <a:ext cx="1268400" cy="3651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250"/>
                                        </p:tgtEl>
                                      </p:cBhvr>
                                    </p:animEffect>
                                    <p:set>
                                      <p:cBhvr>
                                        <p:cTn id="7" dur="1" fill="hold">
                                          <p:stCondLst>
                                            <p:cond delay="1000"/>
                                          </p:stCondLst>
                                        </p:cTn>
                                        <p:tgtEl>
                                          <p:spTgt spid="12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51"/>
                                        </p:tgtEl>
                                      </p:cBhvr>
                                    </p:animEffect>
                                    <p:set>
                                      <p:cBhvr>
                                        <p:cTn id="12" dur="1" fill="hold">
                                          <p:stCondLst>
                                            <p:cond delay="1000"/>
                                          </p:stCondLst>
                                        </p:cTn>
                                        <p:tgtEl>
                                          <p:spTgt spid="125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252"/>
                                        </p:tgtEl>
                                      </p:cBhvr>
                                    </p:animEffect>
                                    <p:set>
                                      <p:cBhvr>
                                        <p:cTn id="17" dur="1" fill="hold">
                                          <p:stCondLst>
                                            <p:cond delay="1000"/>
                                          </p:stCondLst>
                                        </p:cTn>
                                        <p:tgtEl>
                                          <p:spTgt spid="125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253"/>
                                        </p:tgtEl>
                                      </p:cBhvr>
                                    </p:animEffect>
                                    <p:set>
                                      <p:cBhvr>
                                        <p:cTn id="22" dur="1" fill="hold">
                                          <p:stCondLst>
                                            <p:cond delay="1000"/>
                                          </p:stCondLst>
                                        </p:cTn>
                                        <p:tgtEl>
                                          <p:spTgt spid="125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1254"/>
                                        </p:tgtEl>
                                      </p:cBhvr>
                                    </p:animEffect>
                                    <p:set>
                                      <p:cBhvr>
                                        <p:cTn id="27" dur="1" fill="hold">
                                          <p:stCondLst>
                                            <p:cond delay="1000"/>
                                          </p:stCondLst>
                                        </p:cTn>
                                        <p:tgtEl>
                                          <p:spTgt spid="125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255"/>
                                        </p:tgtEl>
                                      </p:cBhvr>
                                    </p:animEffect>
                                    <p:set>
                                      <p:cBhvr>
                                        <p:cTn id="32" dur="1" fill="hold">
                                          <p:stCondLst>
                                            <p:cond delay="1000"/>
                                          </p:stCondLst>
                                        </p:cTn>
                                        <p:tgtEl>
                                          <p:spTgt spid="12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140"/>
          <p:cNvSpPr txBox="1">
            <a:spLocks noGrp="1"/>
          </p:cNvSpPr>
          <p:nvPr>
            <p:ph type="title"/>
          </p:nvPr>
        </p:nvSpPr>
        <p:spPr>
          <a:xfrm>
            <a:off x="893700" y="1297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2</a:t>
            </a:r>
            <a:endParaRPr/>
          </a:p>
        </p:txBody>
      </p:sp>
      <p:sp>
        <p:nvSpPr>
          <p:cNvPr id="1261" name="Google Shape;1261;p140"/>
          <p:cNvSpPr txBox="1">
            <a:spLocks noGrp="1"/>
          </p:cNvSpPr>
          <p:nvPr>
            <p:ph type="body" idx="1"/>
          </p:nvPr>
        </p:nvSpPr>
        <p:spPr>
          <a:xfrm>
            <a:off x="3892350" y="0"/>
            <a:ext cx="4636800" cy="3420000"/>
          </a:xfrm>
          <a:prstGeom prst="rect">
            <a:avLst/>
          </a:prstGeom>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None/>
            </a:pPr>
            <a:r>
              <a:rPr lang="en" sz="1100">
                <a:solidFill>
                  <a:srgbClr val="748B00"/>
                </a:solidFill>
                <a:latin typeface="Inconsolata"/>
                <a:ea typeface="Inconsolata"/>
                <a:cs typeface="Inconsolata"/>
                <a:sym typeface="Inconsolata"/>
              </a:rPr>
              <a:t>class</a:t>
            </a:r>
            <a:r>
              <a:rPr lang="en" sz="1100">
                <a:solidFill>
                  <a:srgbClr val="586E75"/>
                </a:solidFill>
                <a:latin typeface="Inconsolata"/>
                <a:ea typeface="Inconsolata"/>
                <a:cs typeface="Inconsolata"/>
                <a:sym typeface="Inconsolata"/>
              </a:rPr>
              <a:t> </a:t>
            </a:r>
            <a:r>
              <a:rPr lang="en" sz="1100">
                <a:solidFill>
                  <a:srgbClr val="268BD2"/>
                </a:solidFill>
                <a:latin typeface="Inconsolata"/>
                <a:ea typeface="Inconsolata"/>
                <a:cs typeface="Inconsolata"/>
                <a:sym typeface="Inconsolata"/>
              </a:rPr>
              <a:t>Worker</a:t>
            </a:r>
            <a:r>
              <a:rPr lang="en" sz="1100">
                <a:solidFill>
                  <a:srgbClr val="586E75"/>
                </a:solidFill>
                <a:latin typeface="Inconsolata"/>
                <a:ea typeface="Inconsolata"/>
                <a:cs typeface="Inconsolata"/>
                <a:sym typeface="Inconsolata"/>
              </a:rPr>
              <a:t>:                                   </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greeting = “Sir”</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def __init__(self):</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self.elf = Worker</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def work (self):</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return self.greeting + ‘, I work’</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def __repr__ (self):</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return Bourgeoisie.greeting</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748B00"/>
                </a:solidFill>
                <a:latin typeface="Inconsolata"/>
                <a:ea typeface="Inconsolata"/>
                <a:cs typeface="Inconsolata"/>
                <a:sym typeface="Inconsolata"/>
              </a:rPr>
              <a:t>class </a:t>
            </a:r>
            <a:r>
              <a:rPr lang="en" sz="1100">
                <a:solidFill>
                  <a:srgbClr val="268BD2"/>
                </a:solidFill>
                <a:latin typeface="Inconsolata"/>
                <a:ea typeface="Inconsolata"/>
                <a:cs typeface="Inconsolata"/>
                <a:sym typeface="Inconsolata"/>
              </a:rPr>
              <a:t>Bourgeoisie</a:t>
            </a:r>
            <a:r>
              <a:rPr lang="en" sz="1100">
                <a:solidFill>
                  <a:srgbClr val="748B00"/>
                </a:solidFill>
                <a:latin typeface="Inconsolata"/>
                <a:ea typeface="Inconsolata"/>
                <a:cs typeface="Inconsolata"/>
                <a:sym typeface="Inconsolata"/>
              </a:rPr>
              <a:t> (Worker):</a:t>
            </a:r>
            <a:endParaRPr sz="1100">
              <a:solidFill>
                <a:srgbClr val="748B00"/>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748B00"/>
                </a:solidFill>
                <a:latin typeface="Inconsolata"/>
                <a:ea typeface="Inconsolata"/>
                <a:cs typeface="Inconsolata"/>
                <a:sym typeface="Inconsolata"/>
              </a:rPr>
              <a:t>    </a:t>
            </a:r>
            <a:r>
              <a:rPr lang="en" sz="1100">
                <a:solidFill>
                  <a:srgbClr val="586E75"/>
                </a:solidFill>
                <a:latin typeface="Inconsolata"/>
                <a:ea typeface="Inconsolata"/>
                <a:cs typeface="Inconsolata"/>
                <a:sym typeface="Inconsolata"/>
              </a:rPr>
              <a:t>greeting = ‘Peon’</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def work (self):</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print (Worker.work(self))</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None/>
            </a:pPr>
            <a:r>
              <a:rPr lang="en" sz="1100">
                <a:solidFill>
                  <a:srgbClr val="586E75"/>
                </a:solidFill>
                <a:latin typeface="Inconsolata"/>
                <a:ea typeface="Inconsolata"/>
                <a:cs typeface="Inconsolata"/>
                <a:sym typeface="Inconsolata"/>
              </a:rPr>
              <a:t>	   return ‘My job is to gather wealth’</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endParaRPr sz="1100">
              <a:solidFill>
                <a:srgbClr val="586E75"/>
              </a:solidFill>
              <a:latin typeface="Inconsolata"/>
              <a:ea typeface="Inconsolata"/>
              <a:cs typeface="Inconsolata"/>
              <a:sym typeface="Inconsolata"/>
            </a:endParaRPr>
          </a:p>
        </p:txBody>
      </p:sp>
      <p:graphicFrame>
        <p:nvGraphicFramePr>
          <p:cNvPr id="1262" name="Google Shape;1262;p140"/>
          <p:cNvGraphicFramePr/>
          <p:nvPr/>
        </p:nvGraphicFramePr>
        <p:xfrm>
          <a:off x="199225" y="779247"/>
          <a:ext cx="3000000" cy="3000000"/>
        </p:xfrm>
        <a:graphic>
          <a:graphicData uri="http://schemas.openxmlformats.org/drawingml/2006/table">
            <a:tbl>
              <a:tblPr>
                <a:noFill/>
                <a:tableStyleId>{F6138F8C-CC17-4CF5-BA23-2576D23D9F52}</a:tableStyleId>
              </a:tblPr>
              <a:tblGrid>
                <a:gridCol w="1798675">
                  <a:extLst>
                    <a:ext uri="{9D8B030D-6E8A-4147-A177-3AD203B41FA5}">
                      <a16:colId xmlns:a16="http://schemas.microsoft.com/office/drawing/2014/main" val="20000"/>
                    </a:ext>
                  </a:extLst>
                </a:gridCol>
                <a:gridCol w="1798675">
                  <a:extLst>
                    <a:ext uri="{9D8B030D-6E8A-4147-A177-3AD203B41FA5}">
                      <a16:colId xmlns:a16="http://schemas.microsoft.com/office/drawing/2014/main" val="20001"/>
                    </a:ext>
                  </a:extLst>
                </a:gridCol>
              </a:tblGrid>
              <a:tr h="300000">
                <a:tc>
                  <a:txBody>
                    <a:bodyPr/>
                    <a:lstStyle/>
                    <a:p>
                      <a:pPr marL="0" lvl="0" indent="0" algn="l" rtl="0">
                        <a:spcBef>
                          <a:spcPts val="0"/>
                        </a:spcBef>
                        <a:spcAft>
                          <a:spcPts val="0"/>
                        </a:spcAft>
                        <a:buNone/>
                      </a:pPr>
                      <a:r>
                        <a:rPr lang="en">
                          <a:latin typeface="Inconsolata"/>
                          <a:ea typeface="Inconsolata"/>
                          <a:cs typeface="Inconsolata"/>
                          <a:sym typeface="Inconsolata"/>
                        </a:rPr>
                        <a:t>Expression</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latin typeface="Inconsolata"/>
                          <a:ea typeface="Inconsolata"/>
                          <a:cs typeface="Inconsolata"/>
                          <a:sym typeface="Inconsolata"/>
                        </a:rPr>
                        <a:t>Interactive Output</a:t>
                      </a:r>
                      <a:endParaRPr>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0"/>
                  </a:ext>
                </a:extLst>
              </a:tr>
              <a:tr h="300000">
                <a:tc>
                  <a:txBody>
                    <a:bodyPr/>
                    <a:lstStyle/>
                    <a:p>
                      <a:pPr marL="0" lvl="0" indent="0" algn="l" rtl="0">
                        <a:spcBef>
                          <a:spcPts val="0"/>
                        </a:spcBef>
                        <a:spcAft>
                          <a:spcPts val="0"/>
                        </a:spcAft>
                        <a:buNone/>
                      </a:pPr>
                      <a:r>
                        <a:rPr lang="en">
                          <a:latin typeface="Inconsolata"/>
                          <a:ea typeface="Inconsolata"/>
                          <a:cs typeface="Inconsolata"/>
                          <a:sym typeface="Inconsolata"/>
                        </a:rPr>
                        <a:t>Worker().work()</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‘Sir, I work’</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1"/>
                  </a:ext>
                </a:extLst>
              </a:tr>
              <a:tr h="273075">
                <a:tc>
                  <a:txBody>
                    <a:bodyPr/>
                    <a:lstStyle/>
                    <a:p>
                      <a:pPr marL="0" lvl="0" indent="0" algn="l" rtl="0">
                        <a:spcBef>
                          <a:spcPts val="0"/>
                        </a:spcBef>
                        <a:spcAft>
                          <a:spcPts val="0"/>
                        </a:spcAft>
                        <a:buNone/>
                      </a:pPr>
                      <a:r>
                        <a:rPr lang="en">
                          <a:latin typeface="Inconsolata"/>
                          <a:ea typeface="Inconsolata"/>
                          <a:cs typeface="Inconsolata"/>
                          <a:sym typeface="Inconsolata"/>
                        </a:rPr>
                        <a:t>jack</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Peon</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2"/>
                  </a:ext>
                </a:extLst>
              </a:tr>
              <a:tr h="273075">
                <a:tc>
                  <a:txBody>
                    <a:bodyPr/>
                    <a:lstStyle/>
                    <a:p>
                      <a:pPr marL="0" lvl="0" indent="0" algn="l" rtl="0">
                        <a:spcBef>
                          <a:spcPts val="0"/>
                        </a:spcBef>
                        <a:spcAft>
                          <a:spcPts val="0"/>
                        </a:spcAft>
                        <a:buNone/>
                      </a:pPr>
                      <a:r>
                        <a:rPr lang="en">
                          <a:latin typeface="Inconsolata"/>
                          <a:ea typeface="Inconsolata"/>
                          <a:cs typeface="Inconsolata"/>
                          <a:sym typeface="Inconsolata"/>
                        </a:rPr>
                        <a:t>jack.work()</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’Maam, I work’</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3"/>
                  </a:ext>
                </a:extLst>
              </a:tr>
              <a:tr h="415000">
                <a:tc>
                  <a:txBody>
                    <a:bodyPr/>
                    <a:lstStyle/>
                    <a:p>
                      <a:pPr marL="0" lvl="0" indent="0" algn="l" rtl="0">
                        <a:spcBef>
                          <a:spcPts val="0"/>
                        </a:spcBef>
                        <a:spcAft>
                          <a:spcPts val="0"/>
                        </a:spcAft>
                        <a:buNone/>
                      </a:pPr>
                      <a:r>
                        <a:rPr lang="en">
                          <a:latin typeface="Inconsolata"/>
                          <a:ea typeface="Inconsolata"/>
                          <a:cs typeface="Inconsolata"/>
                          <a:sym typeface="Inconsolata"/>
                        </a:rPr>
                        <a:t>john.work()[10:] </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Peon, I work </a:t>
                      </a:r>
                      <a:endParaRPr>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a:solidFill>
                            <a:srgbClr val="FF0000"/>
                          </a:solidFill>
                          <a:latin typeface="Inconsolata"/>
                          <a:ea typeface="Inconsolata"/>
                          <a:cs typeface="Inconsolata"/>
                          <a:sym typeface="Inconsolata"/>
                        </a:rPr>
                        <a:t>’to gather wealth’</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4"/>
                  </a:ext>
                </a:extLst>
              </a:tr>
              <a:tr h="559450">
                <a:tc>
                  <a:txBody>
                    <a:bodyPr/>
                    <a:lstStyle/>
                    <a:p>
                      <a:pPr marL="0" lvl="0" indent="0" algn="l" rtl="0">
                        <a:spcBef>
                          <a:spcPts val="0"/>
                        </a:spcBef>
                        <a:spcAft>
                          <a:spcPts val="0"/>
                        </a:spcAft>
                        <a:buNone/>
                      </a:pPr>
                      <a:r>
                        <a:rPr lang="en">
                          <a:latin typeface="Inconsolata"/>
                          <a:ea typeface="Inconsolata"/>
                          <a:cs typeface="Inconsolata"/>
                          <a:sym typeface="Inconsolata"/>
                        </a:rPr>
                        <a:t>Proletariat().work(john)</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Comrade Peon, I work Peon</a:t>
                      </a:r>
                      <a:endParaRPr>
                        <a:solidFill>
                          <a:srgbClr val="FF0000"/>
                        </a:solidFill>
                        <a:latin typeface="Inconsolata"/>
                        <a:ea typeface="Inconsolata"/>
                        <a:cs typeface="Inconsolata"/>
                        <a:sym typeface="Inconsolata"/>
                      </a:endParaRPr>
                    </a:p>
                    <a:p>
                      <a:pPr marL="0" lvl="0" indent="0" algn="l" rtl="0">
                        <a:spcBef>
                          <a:spcPts val="0"/>
                        </a:spcBef>
                        <a:spcAft>
                          <a:spcPts val="0"/>
                        </a:spcAft>
                        <a:buNone/>
                      </a:pPr>
                      <a:endParaRPr>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5"/>
                  </a:ext>
                </a:extLst>
              </a:tr>
              <a:tr h="415000">
                <a:tc>
                  <a:txBody>
                    <a:bodyPr/>
                    <a:lstStyle/>
                    <a:p>
                      <a:pPr marL="0" lvl="0" indent="0" algn="l" rtl="0">
                        <a:spcBef>
                          <a:spcPts val="0"/>
                        </a:spcBef>
                        <a:spcAft>
                          <a:spcPts val="0"/>
                        </a:spcAft>
                        <a:buNone/>
                      </a:pPr>
                      <a:r>
                        <a:rPr lang="en">
                          <a:latin typeface="Inconsolata"/>
                          <a:ea typeface="Inconsolata"/>
                          <a:cs typeface="Inconsolata"/>
                          <a:sym typeface="Inconsolata"/>
                        </a:rPr>
                        <a:t>john.elf.work(john) </a:t>
                      </a:r>
                      <a:endParaRPr>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solidFill>
                            <a:srgbClr val="FF0000"/>
                          </a:solidFill>
                          <a:latin typeface="Inconsolata"/>
                          <a:ea typeface="Inconsolata"/>
                          <a:cs typeface="Inconsolata"/>
                          <a:sym typeface="Inconsolata"/>
                        </a:rPr>
                        <a:t>’Comrade Peon, I work’</a:t>
                      </a:r>
                      <a:endParaRPr>
                        <a:solidFill>
                          <a:srgbClr val="FF0000"/>
                        </a:solidFill>
                        <a:latin typeface="Inconsolata"/>
                        <a:ea typeface="Inconsolata"/>
                        <a:cs typeface="Inconsolata"/>
                        <a:sym typeface="Inconsolata"/>
                      </a:endParaRPr>
                    </a:p>
                  </a:txBody>
                  <a:tcPr marL="91425" marR="91425" marT="91425" marB="91425"/>
                </a:tc>
                <a:extLst>
                  <a:ext uri="{0D108BD9-81ED-4DB2-BD59-A6C34878D82A}">
                    <a16:rowId xmlns:a16="http://schemas.microsoft.com/office/drawing/2014/main" val="10006"/>
                  </a:ext>
                </a:extLst>
              </a:tr>
            </a:tbl>
          </a:graphicData>
        </a:graphic>
      </p:graphicFrame>
      <p:sp>
        <p:nvSpPr>
          <p:cNvPr id="1263" name="Google Shape;1263;p140"/>
          <p:cNvSpPr txBox="1"/>
          <p:nvPr/>
        </p:nvSpPr>
        <p:spPr>
          <a:xfrm>
            <a:off x="2086925" y="1248575"/>
            <a:ext cx="1373100" cy="288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64" name="Google Shape;1264;p140"/>
          <p:cNvSpPr txBox="1"/>
          <p:nvPr/>
        </p:nvSpPr>
        <p:spPr>
          <a:xfrm>
            <a:off x="3864000" y="3244600"/>
            <a:ext cx="4693500" cy="1680300"/>
          </a:xfrm>
          <a:prstGeom prst="rect">
            <a:avLst/>
          </a:prstGeom>
          <a:noFill/>
          <a:ln>
            <a:noFill/>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Clr>
                <a:srgbClr val="000000"/>
              </a:buClr>
              <a:buSzPts val="1100"/>
              <a:buFont typeface="Arial"/>
              <a:buNone/>
            </a:pPr>
            <a:r>
              <a:rPr lang="en" sz="1100">
                <a:solidFill>
                  <a:srgbClr val="748B00"/>
                </a:solidFill>
                <a:latin typeface="Inconsolata"/>
                <a:ea typeface="Inconsolata"/>
                <a:cs typeface="Inconsolata"/>
                <a:sym typeface="Inconsolata"/>
              </a:rPr>
              <a:t>class </a:t>
            </a:r>
            <a:r>
              <a:rPr lang="en" sz="1100">
                <a:solidFill>
                  <a:srgbClr val="268BD2"/>
                </a:solidFill>
                <a:latin typeface="Inconsolata"/>
                <a:ea typeface="Inconsolata"/>
                <a:cs typeface="Inconsolata"/>
                <a:sym typeface="Inconsolata"/>
              </a:rPr>
              <a:t>Proletariat</a:t>
            </a:r>
            <a:r>
              <a:rPr lang="en" sz="1100">
                <a:solidFill>
                  <a:srgbClr val="748B00"/>
                </a:solidFill>
                <a:latin typeface="Inconsolata"/>
                <a:ea typeface="Inconsolata"/>
                <a:cs typeface="Inconsolata"/>
                <a:sym typeface="Inconsolata"/>
              </a:rPr>
              <a:t> (Worker):</a:t>
            </a:r>
            <a:endParaRPr sz="1100">
              <a:solidFill>
                <a:srgbClr val="748B00"/>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748B00"/>
                </a:solidFill>
                <a:latin typeface="Inconsolata"/>
                <a:ea typeface="Inconsolata"/>
                <a:cs typeface="Inconsolata"/>
                <a:sym typeface="Inconsolata"/>
              </a:rPr>
              <a:t>    </a:t>
            </a:r>
            <a:r>
              <a:rPr lang="en" sz="1100">
                <a:solidFill>
                  <a:srgbClr val="586E75"/>
                </a:solidFill>
                <a:latin typeface="Inconsolata"/>
                <a:ea typeface="Inconsolata"/>
                <a:cs typeface="Inconsolata"/>
                <a:sym typeface="Inconsolata"/>
              </a:rPr>
              <a:t>greeting = ‘Comrade’</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    def work (self, other):</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	   other.greeting = self.greeting + ‘ ‘ + other.greeting</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	   other.work</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    	   return other</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endParaRPr sz="1100">
              <a:solidFill>
                <a:srgbClr val="586E75"/>
              </a:solidFill>
              <a:latin typeface="Inconsolata"/>
              <a:ea typeface="Inconsolata"/>
              <a:cs typeface="Inconsolata"/>
              <a:sym typeface="Inconsolata"/>
            </a:endParaRPr>
          </a:p>
          <a:p>
            <a:pPr marL="0" lvl="0" indent="0" algn="l" rtl="0">
              <a:spcBef>
                <a:spcPts val="0"/>
              </a:spcBef>
              <a:spcAft>
                <a:spcPts val="0"/>
              </a:spcAft>
              <a:buNone/>
            </a:pPr>
            <a:endParaRPr>
              <a:latin typeface="Lato"/>
              <a:ea typeface="Lato"/>
              <a:cs typeface="Lato"/>
              <a:sym typeface="Lato"/>
            </a:endParaRPr>
          </a:p>
        </p:txBody>
      </p:sp>
      <p:sp>
        <p:nvSpPr>
          <p:cNvPr id="1265" name="Google Shape;1265;p140"/>
          <p:cNvSpPr txBox="1"/>
          <p:nvPr/>
        </p:nvSpPr>
        <p:spPr>
          <a:xfrm>
            <a:off x="6743350" y="222250"/>
            <a:ext cx="2130900" cy="857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jack = Worker()</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john = Bourgeoisie ()</a:t>
            </a:r>
            <a:endParaRPr sz="1100">
              <a:solidFill>
                <a:srgbClr val="586E75"/>
              </a:solidFill>
              <a:latin typeface="Inconsolata"/>
              <a:ea typeface="Inconsolata"/>
              <a:cs typeface="Inconsolata"/>
              <a:sym typeface="Inconsolata"/>
            </a:endParaRPr>
          </a:p>
          <a:p>
            <a:pPr marL="38100" marR="38100" lvl="0" indent="0" algn="l" rtl="0">
              <a:lnSpc>
                <a:spcPct val="150000"/>
              </a:lnSpc>
              <a:spcBef>
                <a:spcPts val="0"/>
              </a:spcBef>
              <a:spcAft>
                <a:spcPts val="0"/>
              </a:spcAft>
              <a:buClr>
                <a:srgbClr val="000000"/>
              </a:buClr>
              <a:buSzPts val="1100"/>
              <a:buFont typeface="Arial"/>
              <a:buNone/>
            </a:pPr>
            <a:r>
              <a:rPr lang="en" sz="1100">
                <a:solidFill>
                  <a:srgbClr val="586E75"/>
                </a:solidFill>
                <a:latin typeface="Inconsolata"/>
                <a:ea typeface="Inconsolata"/>
                <a:cs typeface="Inconsolata"/>
                <a:sym typeface="Inconsolata"/>
              </a:rPr>
              <a:t>jack . greeting = ’Maam ’</a:t>
            </a:r>
            <a:endParaRPr>
              <a:latin typeface="Lato"/>
              <a:ea typeface="Lato"/>
              <a:cs typeface="Lato"/>
              <a:sym typeface="Lato"/>
            </a:endParaRPr>
          </a:p>
        </p:txBody>
      </p:sp>
      <p:sp>
        <p:nvSpPr>
          <p:cNvPr id="1266" name="Google Shape;1266;p140"/>
          <p:cNvSpPr txBox="1"/>
          <p:nvPr/>
        </p:nvSpPr>
        <p:spPr>
          <a:xfrm>
            <a:off x="2086925" y="1654550"/>
            <a:ext cx="1462200" cy="288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67" name="Google Shape;1267;p140"/>
          <p:cNvSpPr txBox="1"/>
          <p:nvPr/>
        </p:nvSpPr>
        <p:spPr>
          <a:xfrm>
            <a:off x="2086925" y="2060550"/>
            <a:ext cx="1462200" cy="2304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68" name="Google Shape;1268;p140"/>
          <p:cNvSpPr txBox="1"/>
          <p:nvPr/>
        </p:nvSpPr>
        <p:spPr>
          <a:xfrm>
            <a:off x="2086925" y="2484025"/>
            <a:ext cx="1569600" cy="39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69" name="Google Shape;1269;p140"/>
          <p:cNvSpPr txBox="1"/>
          <p:nvPr/>
        </p:nvSpPr>
        <p:spPr>
          <a:xfrm>
            <a:off x="2086925" y="3071975"/>
            <a:ext cx="1462200" cy="394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270" name="Google Shape;1270;p140"/>
          <p:cNvSpPr txBox="1"/>
          <p:nvPr/>
        </p:nvSpPr>
        <p:spPr>
          <a:xfrm>
            <a:off x="2086925" y="3825975"/>
            <a:ext cx="1462200" cy="457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263"/>
                                        </p:tgtEl>
                                      </p:cBhvr>
                                    </p:animEffect>
                                    <p:set>
                                      <p:cBhvr>
                                        <p:cTn id="7" dur="1" fill="hold">
                                          <p:stCondLst>
                                            <p:cond delay="1000"/>
                                          </p:stCondLst>
                                        </p:cTn>
                                        <p:tgtEl>
                                          <p:spTgt spid="126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266"/>
                                        </p:tgtEl>
                                      </p:cBhvr>
                                    </p:animEffect>
                                    <p:set>
                                      <p:cBhvr>
                                        <p:cTn id="12" dur="1" fill="hold">
                                          <p:stCondLst>
                                            <p:cond delay="1000"/>
                                          </p:stCondLst>
                                        </p:cTn>
                                        <p:tgtEl>
                                          <p:spTgt spid="12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267"/>
                                        </p:tgtEl>
                                      </p:cBhvr>
                                    </p:animEffect>
                                    <p:set>
                                      <p:cBhvr>
                                        <p:cTn id="17" dur="1" fill="hold">
                                          <p:stCondLst>
                                            <p:cond delay="1000"/>
                                          </p:stCondLst>
                                        </p:cTn>
                                        <p:tgtEl>
                                          <p:spTgt spid="126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268"/>
                                        </p:tgtEl>
                                      </p:cBhvr>
                                    </p:animEffect>
                                    <p:set>
                                      <p:cBhvr>
                                        <p:cTn id="22" dur="1" fill="hold">
                                          <p:stCondLst>
                                            <p:cond delay="1000"/>
                                          </p:stCondLst>
                                        </p:cTn>
                                        <p:tgtEl>
                                          <p:spTgt spid="126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1269"/>
                                        </p:tgtEl>
                                      </p:cBhvr>
                                    </p:animEffect>
                                    <p:set>
                                      <p:cBhvr>
                                        <p:cTn id="27" dur="1" fill="hold">
                                          <p:stCondLst>
                                            <p:cond delay="1000"/>
                                          </p:stCondLst>
                                        </p:cTn>
                                        <p:tgtEl>
                                          <p:spTgt spid="126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270"/>
                                        </p:tgtEl>
                                      </p:cBhvr>
                                    </p:animEffect>
                                    <p:set>
                                      <p:cBhvr>
                                        <p:cTn id="32" dur="1" fill="hold">
                                          <p:stCondLst>
                                            <p:cond delay="1000"/>
                                          </p:stCondLst>
                                        </p:cTn>
                                        <p:tgtEl>
                                          <p:spTgt spid="1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41"/>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Linked Lists</a:t>
            </a:r>
            <a:endParaRPr/>
          </a:p>
        </p:txBody>
      </p:sp>
      <p:sp>
        <p:nvSpPr>
          <p:cNvPr id="1276" name="Google Shape;1276;p141"/>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42"/>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Elements of a Linked List</a:t>
            </a:r>
            <a:endParaRPr/>
          </a:p>
        </p:txBody>
      </p:sp>
      <p:sp>
        <p:nvSpPr>
          <p:cNvPr id="1282" name="Google Shape;1282;p142"/>
          <p:cNvSpPr txBox="1">
            <a:spLocks noGrp="1"/>
          </p:cNvSpPr>
          <p:nvPr>
            <p:ph type="body" idx="1"/>
          </p:nvPr>
        </p:nvSpPr>
        <p:spPr>
          <a:xfrm>
            <a:off x="893700" y="1200150"/>
            <a:ext cx="72978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Roboto"/>
                <a:ea typeface="Roboto"/>
                <a:cs typeface="Roboto"/>
                <a:sym typeface="Roboto"/>
              </a:rPr>
              <a:t>What Are linked lists?</a:t>
            </a:r>
            <a:endParaRPr sz="1800">
              <a:solidFill>
                <a:srgbClr val="000000"/>
              </a:solidFill>
              <a:latin typeface="Roboto"/>
              <a:ea typeface="Roboto"/>
              <a:cs typeface="Roboto"/>
              <a:sym typeface="Roboto"/>
            </a:endParaRPr>
          </a:p>
          <a:p>
            <a:pPr marL="457200" lvl="0" indent="-342900" algn="l" rtl="0">
              <a:spcBef>
                <a:spcPts val="160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Another way to represent a sequence of ordered values (just like regular lists)</a:t>
            </a:r>
            <a:endParaRPr sz="1800">
              <a:solidFill>
                <a:srgbClr val="000000"/>
              </a:solidFill>
              <a:latin typeface="Roboto"/>
              <a:ea typeface="Roboto"/>
              <a:cs typeface="Roboto"/>
              <a:sym typeface="Roboto"/>
            </a:endParaRPr>
          </a:p>
          <a:p>
            <a:pPr marL="457200" lvl="0" indent="-342900" algn="l" rtl="0">
              <a:spcBef>
                <a:spcPts val="0"/>
              </a:spcBef>
              <a:spcAft>
                <a:spcPts val="0"/>
              </a:spcAft>
              <a:buClr>
                <a:srgbClr val="000000"/>
              </a:buClr>
              <a:buSzPts val="1800"/>
              <a:buFont typeface="Roboto"/>
              <a:buChar char="-"/>
            </a:pPr>
            <a:r>
              <a:rPr lang="en" sz="1800">
                <a:solidFill>
                  <a:srgbClr val="000000"/>
                </a:solidFill>
                <a:latin typeface="Roboto"/>
                <a:ea typeface="Roboto"/>
                <a:cs typeface="Roboto"/>
                <a:sym typeface="Roboto"/>
              </a:rPr>
              <a:t>Series of “linked” nodes. Each node has a </a:t>
            </a:r>
            <a:r>
              <a:rPr lang="en" sz="1800">
                <a:solidFill>
                  <a:srgbClr val="000000"/>
                </a:solidFill>
                <a:latin typeface="Consolas"/>
                <a:ea typeface="Consolas"/>
                <a:cs typeface="Consolas"/>
                <a:sym typeface="Consolas"/>
              </a:rPr>
              <a:t>first</a:t>
            </a:r>
            <a:r>
              <a:rPr lang="en" sz="1800">
                <a:solidFill>
                  <a:srgbClr val="000000"/>
                </a:solidFill>
                <a:latin typeface="Roboto"/>
                <a:ea typeface="Roboto"/>
                <a:cs typeface="Roboto"/>
                <a:sym typeface="Roboto"/>
              </a:rPr>
              <a:t> and a </a:t>
            </a:r>
            <a:r>
              <a:rPr lang="en" sz="1800">
                <a:solidFill>
                  <a:srgbClr val="000000"/>
                </a:solidFill>
                <a:latin typeface="Consolas"/>
                <a:ea typeface="Consolas"/>
                <a:cs typeface="Consolas"/>
                <a:sym typeface="Consolas"/>
              </a:rPr>
              <a:t>rest</a:t>
            </a:r>
            <a:r>
              <a:rPr lang="en" sz="1800">
                <a:solidFill>
                  <a:srgbClr val="000000"/>
                </a:solidFill>
                <a:latin typeface="Roboto"/>
                <a:ea typeface="Roboto"/>
                <a:cs typeface="Roboto"/>
                <a:sym typeface="Roboto"/>
              </a:rPr>
              <a:t> attribute</a:t>
            </a:r>
            <a:endParaRPr sz="1800">
              <a:solidFill>
                <a:srgbClr val="000000"/>
              </a:solidFill>
              <a:latin typeface="Roboto"/>
              <a:ea typeface="Roboto"/>
              <a:cs typeface="Roboto"/>
              <a:sym typeface="Roboto"/>
            </a:endParaRPr>
          </a:p>
          <a:p>
            <a:pPr marL="914400" lvl="1" indent="-317500" algn="l" rtl="0">
              <a:spcBef>
                <a:spcPts val="0"/>
              </a:spcBef>
              <a:spcAft>
                <a:spcPts val="0"/>
              </a:spcAft>
              <a:buClr>
                <a:srgbClr val="000000"/>
              </a:buClr>
              <a:buSzPts val="1400"/>
              <a:buFont typeface="Roboto"/>
              <a:buChar char="-"/>
            </a:pPr>
            <a:r>
              <a:rPr lang="en">
                <a:solidFill>
                  <a:srgbClr val="000000"/>
                </a:solidFill>
                <a:latin typeface="Roboto"/>
                <a:ea typeface="Roboto"/>
                <a:cs typeface="Roboto"/>
                <a:sym typeface="Roboto"/>
              </a:rPr>
              <a:t> </a:t>
            </a:r>
            <a:r>
              <a:rPr lang="en">
                <a:solidFill>
                  <a:srgbClr val="000000"/>
                </a:solidFill>
                <a:latin typeface="Consolas"/>
                <a:ea typeface="Consolas"/>
                <a:cs typeface="Consolas"/>
                <a:sym typeface="Consolas"/>
              </a:rPr>
              <a:t>first</a:t>
            </a:r>
            <a:r>
              <a:rPr lang="en">
                <a:solidFill>
                  <a:srgbClr val="000000"/>
                </a:solidFill>
                <a:latin typeface="Roboto"/>
                <a:ea typeface="Roboto"/>
                <a:cs typeface="Roboto"/>
                <a:sym typeface="Roboto"/>
              </a:rPr>
              <a:t> represents the value (information), and </a:t>
            </a:r>
            <a:r>
              <a:rPr lang="en">
                <a:solidFill>
                  <a:srgbClr val="000000"/>
                </a:solidFill>
                <a:latin typeface="Consolas"/>
                <a:ea typeface="Consolas"/>
                <a:cs typeface="Consolas"/>
                <a:sym typeface="Consolas"/>
              </a:rPr>
              <a:t>rest</a:t>
            </a:r>
            <a:r>
              <a:rPr lang="en">
                <a:solidFill>
                  <a:srgbClr val="000000"/>
                </a:solidFill>
                <a:latin typeface="Roboto"/>
                <a:ea typeface="Roboto"/>
                <a:cs typeface="Roboto"/>
                <a:sym typeface="Roboto"/>
              </a:rPr>
              <a:t> is just an instance of a linked list</a:t>
            </a:r>
            <a:endParaRPr>
              <a:solidFill>
                <a:srgbClr val="000000"/>
              </a:solidFill>
              <a:latin typeface="Roboto"/>
              <a:ea typeface="Roboto"/>
              <a:cs typeface="Roboto"/>
              <a:sym typeface="Roboto"/>
            </a:endParaRPr>
          </a:p>
          <a:p>
            <a:pPr marL="457200" lvl="0" indent="-342900" algn="l" rtl="0">
              <a:spcBef>
                <a:spcPts val="0"/>
              </a:spcBef>
              <a:spcAft>
                <a:spcPts val="0"/>
              </a:spcAft>
              <a:buClr>
                <a:srgbClr val="000000"/>
              </a:buClr>
              <a:buSzPts val="1800"/>
              <a:buFont typeface="Roboto"/>
              <a:buChar char="-"/>
            </a:pPr>
            <a:r>
              <a:rPr lang="en">
                <a:solidFill>
                  <a:srgbClr val="000000"/>
                </a:solidFill>
                <a:latin typeface="Roboto"/>
                <a:ea typeface="Roboto"/>
                <a:cs typeface="Roboto"/>
                <a:sym typeface="Roboto"/>
              </a:rPr>
              <a:t>Construction:</a:t>
            </a:r>
            <a:endParaRPr>
              <a:solidFill>
                <a:srgbClr val="000000"/>
              </a:solidFill>
              <a:latin typeface="Roboto"/>
              <a:ea typeface="Roboto"/>
              <a:cs typeface="Roboto"/>
              <a:sym typeface="Roboto"/>
            </a:endParaRPr>
          </a:p>
          <a:p>
            <a:pPr marL="457200" lvl="0" indent="-342900" algn="l" rtl="0">
              <a:spcBef>
                <a:spcPts val="0"/>
              </a:spcBef>
              <a:spcAft>
                <a:spcPts val="0"/>
              </a:spcAft>
              <a:buClr>
                <a:srgbClr val="000000"/>
              </a:buClr>
              <a:buSzPts val="1800"/>
              <a:buFont typeface="Roboto"/>
              <a:buChar char="-"/>
            </a:pPr>
            <a:r>
              <a:rPr lang="en" sz="1800">
                <a:solidFill>
                  <a:srgbClr val="000000"/>
                </a:solidFill>
                <a:latin typeface="Consolas"/>
                <a:ea typeface="Consolas"/>
                <a:cs typeface="Consolas"/>
                <a:sym typeface="Consolas"/>
              </a:rPr>
              <a:t>lnk = Link(0, Link(1, Link(2, Link(Link(3)))))</a:t>
            </a:r>
            <a:endParaRPr>
              <a:solidFill>
                <a:srgbClr val="000000"/>
              </a:solidFill>
              <a:latin typeface="Roboto"/>
              <a:ea typeface="Roboto"/>
              <a:cs typeface="Roboto"/>
              <a:sym typeface="Roboto"/>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43"/>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Linked List Tips</a:t>
            </a:r>
            <a:endParaRPr/>
          </a:p>
        </p:txBody>
      </p:sp>
      <p:sp>
        <p:nvSpPr>
          <p:cNvPr id="1288" name="Google Shape;1288;p143"/>
          <p:cNvSpPr txBox="1">
            <a:spLocks noGrp="1"/>
          </p:cNvSpPr>
          <p:nvPr>
            <p:ph type="body" idx="3"/>
          </p:nvPr>
        </p:nvSpPr>
        <p:spPr>
          <a:xfrm>
            <a:off x="893685" y="1200150"/>
            <a:ext cx="7356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Linked lists can be a bit tricky when you’re playing around with their pointers (lst.next.next.next.next.next.next ???)</a:t>
            </a:r>
            <a:endParaRPr sz="1800"/>
          </a:p>
          <a:p>
            <a:pPr marL="457200" lvl="0" indent="-342900" algn="l" rtl="0">
              <a:spcBef>
                <a:spcPts val="0"/>
              </a:spcBef>
              <a:spcAft>
                <a:spcPts val="0"/>
              </a:spcAft>
              <a:buSzPts val="1800"/>
              <a:buChar char="●"/>
            </a:pPr>
            <a:r>
              <a:rPr lang="en" sz="1800"/>
              <a:t>Make sure to draw things out!</a:t>
            </a:r>
            <a:endParaRPr sz="1800"/>
          </a:p>
          <a:p>
            <a:pPr marL="914400" lvl="1" indent="-342900" algn="l" rtl="0">
              <a:spcBef>
                <a:spcPts val="0"/>
              </a:spcBef>
              <a:spcAft>
                <a:spcPts val="0"/>
              </a:spcAft>
              <a:buSzPts val="1800"/>
              <a:buChar char="○"/>
            </a:pPr>
            <a:r>
              <a:rPr lang="en" sz="1800"/>
              <a:t>It helps make things a little clearer</a:t>
            </a:r>
            <a:endParaRPr sz="1800"/>
          </a:p>
          <a:p>
            <a:pPr marL="0" lvl="0" indent="0" algn="l" rtl="0">
              <a:spcBef>
                <a:spcPts val="1600"/>
              </a:spcBef>
              <a:spcAft>
                <a:spcPts val="0"/>
              </a:spcAft>
              <a:buNone/>
            </a:pPr>
            <a:endParaRPr sz="1800"/>
          </a:p>
          <a:p>
            <a:pPr marL="0" lvl="0" indent="0" algn="l" rtl="0">
              <a:spcBef>
                <a:spcPts val="1600"/>
              </a:spcBef>
              <a:spcAft>
                <a:spcPts val="0"/>
              </a:spcAft>
              <a:buNone/>
            </a:pPr>
            <a:endParaRPr sz="1800"/>
          </a:p>
          <a:p>
            <a:pPr marL="457200" lvl="0" indent="-342900" algn="l" rtl="0">
              <a:spcBef>
                <a:spcPts val="1600"/>
              </a:spcBef>
              <a:spcAft>
                <a:spcPts val="0"/>
              </a:spcAft>
              <a:buSzPts val="1800"/>
              <a:buChar char="●"/>
            </a:pPr>
            <a:r>
              <a:rPr lang="en" sz="1800"/>
              <a:t>Keep track where your pointers are and don’t remove a pointer to something without creating a temp one.</a:t>
            </a:r>
            <a:endParaRPr sz="1800"/>
          </a:p>
          <a:p>
            <a:pPr marL="0" lvl="0" indent="0" algn="l" rtl="0">
              <a:spcBef>
                <a:spcPts val="1600"/>
              </a:spcBef>
              <a:spcAft>
                <a:spcPts val="1600"/>
              </a:spcAft>
              <a:buNone/>
            </a:pPr>
            <a:endParaRPr sz="1800"/>
          </a:p>
        </p:txBody>
      </p:sp>
      <p:grpSp>
        <p:nvGrpSpPr>
          <p:cNvPr id="1289" name="Google Shape;1289;p143"/>
          <p:cNvGrpSpPr/>
          <p:nvPr/>
        </p:nvGrpSpPr>
        <p:grpSpPr>
          <a:xfrm>
            <a:off x="358538" y="2571753"/>
            <a:ext cx="8426925" cy="794475"/>
            <a:chOff x="179300" y="2571753"/>
            <a:chExt cx="8426925" cy="794475"/>
          </a:xfrm>
        </p:grpSpPr>
        <p:pic>
          <p:nvPicPr>
            <p:cNvPr id="1290" name="Google Shape;1290;p143"/>
            <p:cNvPicPr preferRelativeResize="0"/>
            <p:nvPr/>
          </p:nvPicPr>
          <p:blipFill>
            <a:blip r:embed="rId3">
              <a:alphaModFix/>
            </a:blip>
            <a:stretch>
              <a:fillRect/>
            </a:stretch>
          </p:blipFill>
          <p:spPr>
            <a:xfrm>
              <a:off x="179300" y="2571753"/>
              <a:ext cx="4258226" cy="794475"/>
            </a:xfrm>
            <a:prstGeom prst="rect">
              <a:avLst/>
            </a:prstGeom>
            <a:noFill/>
            <a:ln>
              <a:noFill/>
            </a:ln>
          </p:spPr>
        </p:pic>
        <p:sp>
          <p:nvSpPr>
            <p:cNvPr id="1291" name="Google Shape;1291;p143"/>
            <p:cNvSpPr txBox="1"/>
            <p:nvPr/>
          </p:nvSpPr>
          <p:spPr>
            <a:xfrm>
              <a:off x="4672850" y="2764988"/>
              <a:ext cx="16698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vs</a:t>
              </a:r>
              <a:endParaRPr>
                <a:latin typeface="Lato"/>
                <a:ea typeface="Lato"/>
                <a:cs typeface="Lato"/>
                <a:sym typeface="Lato"/>
              </a:endParaRPr>
            </a:p>
          </p:txBody>
        </p:sp>
        <p:sp>
          <p:nvSpPr>
            <p:cNvPr id="1292" name="Google Shape;1292;p143"/>
            <p:cNvSpPr txBox="1"/>
            <p:nvPr/>
          </p:nvSpPr>
          <p:spPr>
            <a:xfrm>
              <a:off x="5378825" y="2765000"/>
              <a:ext cx="32274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Link(‘A’, Link(‘B’, Link(‘C’, Link(‘D’))))</a:t>
              </a:r>
              <a:endParaRPr>
                <a:latin typeface="Lato"/>
                <a:ea typeface="Lato"/>
                <a:cs typeface="Lato"/>
                <a:sym typeface="Lato"/>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44"/>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1</a:t>
            </a:r>
            <a:endParaRPr/>
          </a:p>
        </p:txBody>
      </p:sp>
      <p:pic>
        <p:nvPicPr>
          <p:cNvPr id="1298" name="Google Shape;1298;p144"/>
          <p:cNvPicPr preferRelativeResize="0"/>
          <p:nvPr/>
        </p:nvPicPr>
        <p:blipFill>
          <a:blip r:embed="rId3">
            <a:alphaModFix/>
          </a:blip>
          <a:stretch>
            <a:fillRect/>
          </a:stretch>
        </p:blipFill>
        <p:spPr>
          <a:xfrm>
            <a:off x="1414063" y="880813"/>
            <a:ext cx="6315877" cy="3775313"/>
          </a:xfrm>
          <a:prstGeom prst="rect">
            <a:avLst/>
          </a:prstGeom>
          <a:noFill/>
          <a:ln>
            <a:noFill/>
          </a:ln>
        </p:spPr>
      </p:pic>
      <p:sp>
        <p:nvSpPr>
          <p:cNvPr id="1299" name="Google Shape;1299;p144"/>
          <p:cNvSpPr txBox="1"/>
          <p:nvPr/>
        </p:nvSpPr>
        <p:spPr>
          <a:xfrm>
            <a:off x="2550150" y="2665875"/>
            <a:ext cx="36630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s is Link.empty or s.rest is Link.empty</a:t>
            </a:r>
            <a:endParaRPr>
              <a:solidFill>
                <a:srgbClr val="FF0000"/>
              </a:solidFill>
              <a:latin typeface="Lato"/>
              <a:ea typeface="Lato"/>
              <a:cs typeface="Lato"/>
              <a:sym typeface="Lato"/>
            </a:endParaRPr>
          </a:p>
        </p:txBody>
      </p:sp>
      <p:sp>
        <p:nvSpPr>
          <p:cNvPr id="1300" name="Google Shape;1300;p144"/>
          <p:cNvSpPr txBox="1"/>
          <p:nvPr/>
        </p:nvSpPr>
        <p:spPr>
          <a:xfrm>
            <a:off x="2550150" y="3218100"/>
            <a:ext cx="36630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s.first == 6 and s.rest.first == 1 </a:t>
            </a:r>
            <a:endParaRPr>
              <a:solidFill>
                <a:srgbClr val="FF0000"/>
              </a:solidFill>
              <a:latin typeface="Lato"/>
              <a:ea typeface="Lato"/>
              <a:cs typeface="Lato"/>
              <a:sym typeface="Lato"/>
            </a:endParaRPr>
          </a:p>
        </p:txBody>
      </p:sp>
      <p:sp>
        <p:nvSpPr>
          <p:cNvPr id="1301" name="Google Shape;1301;p144"/>
          <p:cNvSpPr txBox="1"/>
          <p:nvPr/>
        </p:nvSpPr>
        <p:spPr>
          <a:xfrm>
            <a:off x="3232025" y="3631800"/>
            <a:ext cx="36630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sixty_ones(s.rest.rest)</a:t>
            </a:r>
            <a:endParaRPr>
              <a:solidFill>
                <a:srgbClr val="FF0000"/>
              </a:solidFill>
              <a:latin typeface="Lato"/>
              <a:ea typeface="Lato"/>
              <a:cs typeface="Lato"/>
              <a:sym typeface="Lato"/>
            </a:endParaRPr>
          </a:p>
        </p:txBody>
      </p:sp>
      <p:sp>
        <p:nvSpPr>
          <p:cNvPr id="1302" name="Google Shape;1302;p144"/>
          <p:cNvSpPr txBox="1"/>
          <p:nvPr/>
        </p:nvSpPr>
        <p:spPr>
          <a:xfrm>
            <a:off x="3103475" y="4242425"/>
            <a:ext cx="36630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Lato"/>
                <a:ea typeface="Lato"/>
                <a:cs typeface="Lato"/>
                <a:sym typeface="Lato"/>
              </a:rPr>
              <a:t>sixty_ones(s.rest) </a:t>
            </a:r>
            <a:endParaRPr>
              <a:solidFill>
                <a:srgbClr val="FF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45"/>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2</a:t>
            </a:r>
            <a:endParaRPr/>
          </a:p>
        </p:txBody>
      </p:sp>
      <p:sp>
        <p:nvSpPr>
          <p:cNvPr id="1308" name="Google Shape;1308;p145"/>
          <p:cNvSpPr txBox="1">
            <a:spLocks noGrp="1"/>
          </p:cNvSpPr>
          <p:nvPr>
            <p:ph type="body" idx="2"/>
          </p:nvPr>
        </p:nvSpPr>
        <p:spPr>
          <a:xfrm>
            <a:off x="278700" y="993125"/>
            <a:ext cx="87981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def double(L):</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 Returns a list in which each item in L appears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twice in sequence. It is non - destructive.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&gt;&gt;&gt; Q = Link (3 , Link (4 , Link (1)))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&gt;&gt;&gt; double(Q)</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Link (3 , Link (3 , Link (4 , Link (4 , Link (1 , Link (1))))))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&gt;&gt;&gt; Q</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Link (3 , Link (4 , Link (1)))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&gt;&gt;&gt; double1( Link . empty )</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None/>
            </a:pPr>
            <a:r>
              <a:rPr lang="en" sz="2000">
                <a:solidFill>
                  <a:srgbClr val="000000"/>
                </a:solidFill>
                <a:latin typeface="Inconsolata"/>
                <a:ea typeface="Inconsolata"/>
                <a:cs typeface="Inconsolata"/>
                <a:sym typeface="Inconsolata"/>
              </a:rPr>
              <a:t>()</a:t>
            </a:r>
            <a:endParaRPr sz="2000">
              <a:solidFill>
                <a:srgbClr val="000000"/>
              </a:solidFill>
              <a:latin typeface="Inconsolata"/>
              <a:ea typeface="Inconsolata"/>
              <a:cs typeface="Inconsolata"/>
              <a:sym typeface="Inconsolata"/>
            </a:endParaRPr>
          </a:p>
          <a:p>
            <a:pPr marL="0" lvl="0" indent="457200" algn="l" rtl="0">
              <a:spcBef>
                <a:spcPts val="0"/>
              </a:spcBef>
              <a:spcAft>
                <a:spcPts val="0"/>
              </a:spcAft>
              <a:buClr>
                <a:srgbClr val="000000"/>
              </a:buClr>
              <a:buSzPts val="1100"/>
              <a:buFont typeface="Arial"/>
              <a:buNone/>
            </a:pPr>
            <a:r>
              <a:rPr lang="en" sz="2000">
                <a:solidFill>
                  <a:srgbClr val="000000"/>
                </a:solidFill>
                <a:latin typeface="Inconsolata"/>
                <a:ea typeface="Inconsolata"/>
                <a:cs typeface="Inconsolata"/>
                <a:sym typeface="Inconsolata"/>
              </a:rPr>
              <a:t>"""</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Clr>
                <a:srgbClr val="000000"/>
              </a:buClr>
              <a:buSzPts val="1100"/>
              <a:buFont typeface="Arial"/>
              <a:buNone/>
            </a:pPr>
            <a:endParaRPr sz="1800">
              <a:solidFill>
                <a:srgbClr val="000000"/>
              </a:solidFill>
              <a:latin typeface="Roboto"/>
              <a:ea typeface="Roboto"/>
              <a:cs typeface="Roboto"/>
              <a:sym typeface="Roboto"/>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46"/>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2</a:t>
            </a:r>
            <a:endParaRPr/>
          </a:p>
        </p:txBody>
      </p:sp>
      <p:sp>
        <p:nvSpPr>
          <p:cNvPr id="1314" name="Google Shape;1314;p146"/>
          <p:cNvSpPr txBox="1">
            <a:spLocks noGrp="1"/>
          </p:cNvSpPr>
          <p:nvPr>
            <p:ph type="body" idx="2"/>
          </p:nvPr>
        </p:nvSpPr>
        <p:spPr>
          <a:xfrm>
            <a:off x="222950" y="762225"/>
            <a:ext cx="87981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def double(L):</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result = 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last = None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while L is not Link.empty:</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if last is None: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__________________________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__________________________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else: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__________________________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__________________________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______________________________</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return result</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endParaRPr sz="1800">
              <a:solidFill>
                <a:srgbClr val="000000"/>
              </a:solidFill>
              <a:latin typeface="Roboto"/>
              <a:ea typeface="Roboto"/>
              <a:cs typeface="Roboto"/>
              <a:sym typeface="Roboto"/>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47"/>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2</a:t>
            </a:r>
            <a:endParaRPr/>
          </a:p>
        </p:txBody>
      </p:sp>
      <p:sp>
        <p:nvSpPr>
          <p:cNvPr id="1320" name="Google Shape;1320;p147"/>
          <p:cNvSpPr txBox="1">
            <a:spLocks noGrp="1"/>
          </p:cNvSpPr>
          <p:nvPr>
            <p:ph type="body" idx="2"/>
          </p:nvPr>
        </p:nvSpPr>
        <p:spPr>
          <a:xfrm>
            <a:off x="222950" y="762225"/>
            <a:ext cx="87981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def double(L):</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result = </a:t>
            </a:r>
            <a:r>
              <a:rPr lang="en" sz="2000">
                <a:solidFill>
                  <a:srgbClr val="FF0000"/>
                </a:solidFill>
                <a:latin typeface="Inconsolata"/>
                <a:ea typeface="Inconsolata"/>
                <a:cs typeface="Inconsolata"/>
                <a:sym typeface="Inconsolata"/>
              </a:rPr>
              <a:t>Link.empty</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last = None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while L is not Link.empty:</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if last is None: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a:t>
            </a:r>
            <a:r>
              <a:rPr lang="en" sz="2000">
                <a:solidFill>
                  <a:srgbClr val="FF0000"/>
                </a:solidFill>
                <a:latin typeface="Inconsolata"/>
                <a:ea typeface="Inconsolata"/>
                <a:cs typeface="Inconsolata"/>
                <a:sym typeface="Inconsolata"/>
              </a:rPr>
              <a:t>result = Link(L.first, Link(L.first))</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a:t>
            </a:r>
            <a:r>
              <a:rPr lang="en" sz="2000">
                <a:solidFill>
                  <a:srgbClr val="FF0000"/>
                </a:solidFill>
                <a:latin typeface="Inconsolata"/>
                <a:ea typeface="Inconsolata"/>
                <a:cs typeface="Inconsolata"/>
                <a:sym typeface="Inconsolata"/>
              </a:rPr>
              <a:t>last = result.rest</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else:</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a:t>
            </a:r>
            <a:r>
              <a:rPr lang="en" sz="2000">
                <a:solidFill>
                  <a:srgbClr val="FF0000"/>
                </a:solidFill>
                <a:latin typeface="Inconsolata"/>
                <a:ea typeface="Inconsolata"/>
                <a:cs typeface="Inconsolata"/>
                <a:sym typeface="Inconsolata"/>
              </a:rPr>
              <a:t>last.rest = Link(L.first, Link(L.first))</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FF0000"/>
                </a:solidFill>
                <a:latin typeface="Inconsolata"/>
                <a:ea typeface="Inconsolata"/>
                <a:cs typeface="Inconsolata"/>
                <a:sym typeface="Inconsolata"/>
              </a:rPr>
              <a:t>			last = last.rest.rest</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FF0000"/>
                </a:solidFill>
                <a:latin typeface="Inconsolata"/>
                <a:ea typeface="Inconsolata"/>
                <a:cs typeface="Inconsolata"/>
                <a:sym typeface="Inconsolata"/>
              </a:rPr>
              <a:t>		L = L.rest</a:t>
            </a:r>
            <a:endParaRPr sz="2000">
              <a:solidFill>
                <a:srgbClr val="FF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return result</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r>
              <a:rPr lang="en" sz="2000">
                <a:solidFill>
                  <a:srgbClr val="000000"/>
                </a:solidFill>
                <a:latin typeface="Inconsolata"/>
                <a:ea typeface="Inconsolata"/>
                <a:cs typeface="Inconsolata"/>
                <a:sym typeface="Inconsolata"/>
              </a:rPr>
              <a:t>	</a:t>
            </a:r>
            <a:endParaRPr sz="2000">
              <a:solidFill>
                <a:srgbClr val="000000"/>
              </a:solidFill>
              <a:latin typeface="Inconsolata"/>
              <a:ea typeface="Inconsolata"/>
              <a:cs typeface="Inconsolata"/>
              <a:sym typeface="Inconsolata"/>
            </a:endParaRPr>
          </a:p>
          <a:p>
            <a:pPr marL="0" lvl="0" indent="0" algn="l" rtl="0">
              <a:spcBef>
                <a:spcPts val="0"/>
              </a:spcBef>
              <a:spcAft>
                <a:spcPts val="0"/>
              </a:spcAft>
              <a:buNone/>
            </a:pPr>
            <a:endParaRPr sz="1800">
              <a:solidFill>
                <a:srgbClr val="000000"/>
              </a:solidFill>
              <a:latin typeface="Roboto"/>
              <a:ea typeface="Roboto"/>
              <a:cs typeface="Roboto"/>
              <a:sym typeface="Roboto"/>
            </a:endParaRPr>
          </a:p>
          <a:p>
            <a:pPr marL="0" lvl="0" indent="0" algn="l" rtl="0">
              <a:spcBef>
                <a:spcPts val="1600"/>
              </a:spcBef>
              <a:spcAft>
                <a:spcPts val="1600"/>
              </a:spcAft>
              <a:buNone/>
            </a:pPr>
            <a:endParaRPr>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0">
                                            <p:txEl>
                                              <p:pRg st="0" end="0"/>
                                            </p:txEl>
                                          </p:spTgt>
                                        </p:tgtEl>
                                        <p:attrNameLst>
                                          <p:attrName>style.visibility</p:attrName>
                                        </p:attrNameLst>
                                      </p:cBhvr>
                                      <p:to>
                                        <p:strVal val="visible"/>
                                      </p:to>
                                    </p:set>
                                    <p:animEffect transition="in" filter="fade">
                                      <p:cBhvr>
                                        <p:cTn id="7" dur="1000"/>
                                        <p:tgtEl>
                                          <p:spTgt spid="13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0">
                                            <p:txEl>
                                              <p:pRg st="1" end="1"/>
                                            </p:txEl>
                                          </p:spTgt>
                                        </p:tgtEl>
                                        <p:attrNameLst>
                                          <p:attrName>style.visibility</p:attrName>
                                        </p:attrNameLst>
                                      </p:cBhvr>
                                      <p:to>
                                        <p:strVal val="visible"/>
                                      </p:to>
                                    </p:set>
                                    <p:animEffect transition="in" filter="fade">
                                      <p:cBhvr>
                                        <p:cTn id="12" dur="1000"/>
                                        <p:tgtEl>
                                          <p:spTgt spid="13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0">
                                            <p:txEl>
                                              <p:pRg st="2" end="2"/>
                                            </p:txEl>
                                          </p:spTgt>
                                        </p:tgtEl>
                                        <p:attrNameLst>
                                          <p:attrName>style.visibility</p:attrName>
                                        </p:attrNameLst>
                                      </p:cBhvr>
                                      <p:to>
                                        <p:strVal val="visible"/>
                                      </p:to>
                                    </p:set>
                                    <p:animEffect transition="in" filter="fade">
                                      <p:cBhvr>
                                        <p:cTn id="17" dur="1000"/>
                                        <p:tgtEl>
                                          <p:spTgt spid="13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0">
                                            <p:txEl>
                                              <p:pRg st="3" end="3"/>
                                            </p:txEl>
                                          </p:spTgt>
                                        </p:tgtEl>
                                        <p:attrNameLst>
                                          <p:attrName>style.visibility</p:attrName>
                                        </p:attrNameLst>
                                      </p:cBhvr>
                                      <p:to>
                                        <p:strVal val="visible"/>
                                      </p:to>
                                    </p:set>
                                    <p:animEffect transition="in" filter="fade">
                                      <p:cBhvr>
                                        <p:cTn id="22" dur="1000"/>
                                        <p:tgtEl>
                                          <p:spTgt spid="13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20">
                                            <p:txEl>
                                              <p:pRg st="4" end="4"/>
                                            </p:txEl>
                                          </p:spTgt>
                                        </p:tgtEl>
                                        <p:attrNameLst>
                                          <p:attrName>style.visibility</p:attrName>
                                        </p:attrNameLst>
                                      </p:cBhvr>
                                      <p:to>
                                        <p:strVal val="visible"/>
                                      </p:to>
                                    </p:set>
                                    <p:animEffect transition="in" filter="fade">
                                      <p:cBhvr>
                                        <p:cTn id="27" dur="1000"/>
                                        <p:tgtEl>
                                          <p:spTgt spid="13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20">
                                            <p:txEl>
                                              <p:pRg st="5" end="5"/>
                                            </p:txEl>
                                          </p:spTgt>
                                        </p:tgtEl>
                                        <p:attrNameLst>
                                          <p:attrName>style.visibility</p:attrName>
                                        </p:attrNameLst>
                                      </p:cBhvr>
                                      <p:to>
                                        <p:strVal val="visible"/>
                                      </p:to>
                                    </p:set>
                                    <p:animEffect transition="in" filter="fade">
                                      <p:cBhvr>
                                        <p:cTn id="32" dur="1000"/>
                                        <p:tgtEl>
                                          <p:spTgt spid="13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0">
                                            <p:txEl>
                                              <p:pRg st="6" end="6"/>
                                            </p:txEl>
                                          </p:spTgt>
                                        </p:tgtEl>
                                        <p:attrNameLst>
                                          <p:attrName>style.visibility</p:attrName>
                                        </p:attrNameLst>
                                      </p:cBhvr>
                                      <p:to>
                                        <p:strVal val="visible"/>
                                      </p:to>
                                    </p:set>
                                    <p:animEffect transition="in" filter="fade">
                                      <p:cBhvr>
                                        <p:cTn id="37" dur="1000"/>
                                        <p:tgtEl>
                                          <p:spTgt spid="13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0">
                                            <p:txEl>
                                              <p:pRg st="7" end="7"/>
                                            </p:txEl>
                                          </p:spTgt>
                                        </p:tgtEl>
                                        <p:attrNameLst>
                                          <p:attrName>style.visibility</p:attrName>
                                        </p:attrNameLst>
                                      </p:cBhvr>
                                      <p:to>
                                        <p:strVal val="visible"/>
                                      </p:to>
                                    </p:set>
                                    <p:animEffect transition="in" filter="fade">
                                      <p:cBhvr>
                                        <p:cTn id="42" dur="1000"/>
                                        <p:tgtEl>
                                          <p:spTgt spid="132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0">
                                            <p:txEl>
                                              <p:pRg st="8" end="8"/>
                                            </p:txEl>
                                          </p:spTgt>
                                        </p:tgtEl>
                                        <p:attrNameLst>
                                          <p:attrName>style.visibility</p:attrName>
                                        </p:attrNameLst>
                                      </p:cBhvr>
                                      <p:to>
                                        <p:strVal val="visible"/>
                                      </p:to>
                                    </p:set>
                                    <p:animEffect transition="in" filter="fade">
                                      <p:cBhvr>
                                        <p:cTn id="47" dur="1000"/>
                                        <p:tgtEl>
                                          <p:spTgt spid="132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20">
                                            <p:txEl>
                                              <p:pRg st="9" end="9"/>
                                            </p:txEl>
                                          </p:spTgt>
                                        </p:tgtEl>
                                        <p:attrNameLst>
                                          <p:attrName>style.visibility</p:attrName>
                                        </p:attrNameLst>
                                      </p:cBhvr>
                                      <p:to>
                                        <p:strVal val="visible"/>
                                      </p:to>
                                    </p:set>
                                    <p:animEffect transition="in" filter="fade">
                                      <p:cBhvr>
                                        <p:cTn id="52" dur="1000"/>
                                        <p:tgtEl>
                                          <p:spTgt spid="132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20">
                                            <p:txEl>
                                              <p:pRg st="10" end="10"/>
                                            </p:txEl>
                                          </p:spTgt>
                                        </p:tgtEl>
                                        <p:attrNameLst>
                                          <p:attrName>style.visibility</p:attrName>
                                        </p:attrNameLst>
                                      </p:cBhvr>
                                      <p:to>
                                        <p:strVal val="visible"/>
                                      </p:to>
                                    </p:set>
                                    <p:animEffect transition="in" filter="fade">
                                      <p:cBhvr>
                                        <p:cTn id="57" dur="1000"/>
                                        <p:tgtEl>
                                          <p:spTgt spid="132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20">
                                            <p:txEl>
                                              <p:pRg st="11" end="11"/>
                                            </p:txEl>
                                          </p:spTgt>
                                        </p:tgtEl>
                                        <p:attrNameLst>
                                          <p:attrName>style.visibility</p:attrName>
                                        </p:attrNameLst>
                                      </p:cBhvr>
                                      <p:to>
                                        <p:strVal val="visible"/>
                                      </p:to>
                                    </p:set>
                                    <p:animEffect transition="in" filter="fade">
                                      <p:cBhvr>
                                        <p:cTn id="62" dur="1000"/>
                                        <p:tgtEl>
                                          <p:spTgt spid="132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20">
                                            <p:txEl>
                                              <p:pRg st="12" end="12"/>
                                            </p:txEl>
                                          </p:spTgt>
                                        </p:tgtEl>
                                        <p:attrNameLst>
                                          <p:attrName>style.visibility</p:attrName>
                                        </p:attrNameLst>
                                      </p:cBhvr>
                                      <p:to>
                                        <p:strVal val="visible"/>
                                      </p:to>
                                    </p:set>
                                    <p:animEffect transition="in" filter="fade">
                                      <p:cBhvr>
                                        <p:cTn id="67" dur="1000"/>
                                        <p:tgtEl>
                                          <p:spTgt spid="132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20">
                                            <p:txEl>
                                              <p:pRg st="13" end="13"/>
                                            </p:txEl>
                                          </p:spTgt>
                                        </p:tgtEl>
                                        <p:attrNameLst>
                                          <p:attrName>style.visibility</p:attrName>
                                        </p:attrNameLst>
                                      </p:cBhvr>
                                      <p:to>
                                        <p:strVal val="visible"/>
                                      </p:to>
                                    </p:set>
                                    <p:animEffect transition="in" filter="fade">
                                      <p:cBhvr>
                                        <p:cTn id="72" dur="1000"/>
                                        <p:tgtEl>
                                          <p:spTgt spid="132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20">
                                            <p:txEl>
                                              <p:pRg st="14" end="14"/>
                                            </p:txEl>
                                          </p:spTgt>
                                        </p:tgtEl>
                                        <p:attrNameLst>
                                          <p:attrName>style.visibility</p:attrName>
                                        </p:attrNameLst>
                                      </p:cBhvr>
                                      <p:to>
                                        <p:strVal val="visible"/>
                                      </p:to>
                                    </p:set>
                                    <p:animEffect transition="in" filter="fade">
                                      <p:cBhvr>
                                        <p:cTn id="77" dur="1000"/>
                                        <p:tgtEl>
                                          <p:spTgt spid="132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49" name="Google Shape;349;p4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pic>
        <p:nvPicPr>
          <p:cNvPr id="350" name="Google Shape;350;p40"/>
          <p:cNvPicPr preferRelativeResize="0"/>
          <p:nvPr/>
        </p:nvPicPr>
        <p:blipFill>
          <a:blip r:embed="rId3">
            <a:alphaModFix/>
          </a:blip>
          <a:stretch>
            <a:fillRect/>
          </a:stretch>
        </p:blipFill>
        <p:spPr>
          <a:xfrm>
            <a:off x="840100" y="193987"/>
            <a:ext cx="7591650" cy="475552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4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GOOD LUCK ON THE EXAM! WE BELIEVE IN YOU!</a:t>
            </a:r>
            <a:endParaRPr sz="2500"/>
          </a:p>
        </p:txBody>
      </p:sp>
      <p:sp>
        <p:nvSpPr>
          <p:cNvPr id="1326" name="Google Shape;1326;p1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sz="1000">
                <a:solidFill>
                  <a:schemeClr val="accent1"/>
                </a:solidFill>
              </a:rPr>
              <a:t>120</a:t>
            </a:fld>
            <a:endParaRPr sz="1000">
              <a:solidFill>
                <a:schemeClr val="accent1"/>
              </a:solidFill>
            </a:endParaRPr>
          </a:p>
        </p:txBody>
      </p:sp>
      <p:sp>
        <p:nvSpPr>
          <p:cNvPr id="1327" name="Google Shape;1327;p148"/>
          <p:cNvSpPr txBox="1"/>
          <p:nvPr/>
        </p:nvSpPr>
        <p:spPr>
          <a:xfrm>
            <a:off x="794075" y="2157675"/>
            <a:ext cx="7623900" cy="20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Remember to take care of yourselves :^)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Stay hydrated, eat good food, get enough sleep!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Disjoint Subproblems</a:t>
            </a:r>
            <a:endParaRPr/>
          </a:p>
        </p:txBody>
      </p:sp>
      <p:sp>
        <p:nvSpPr>
          <p:cNvPr id="356" name="Google Shape;356;p41"/>
          <p:cNvSpPr txBox="1">
            <a:spLocks noGrp="1"/>
          </p:cNvSpPr>
          <p:nvPr>
            <p:ph type="body" idx="1"/>
          </p:nvPr>
        </p:nvSpPr>
        <p:spPr>
          <a:xfrm>
            <a:off x="893700" y="1373600"/>
            <a:ext cx="7035900" cy="35523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Char char="▷"/>
            </a:pPr>
            <a:r>
              <a:rPr lang="en" sz="2100">
                <a:solidFill>
                  <a:schemeClr val="dk1"/>
                </a:solidFill>
              </a:rPr>
              <a:t>Single-call recursion requires expression in terms of  a </a:t>
            </a:r>
            <a:r>
              <a:rPr lang="en" sz="2100" b="1">
                <a:solidFill>
                  <a:schemeClr val="dk1"/>
                </a:solidFill>
              </a:rPr>
              <a:t>single subproblem</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“Tree” recursion requires expression in terms of </a:t>
            </a:r>
            <a:r>
              <a:rPr lang="en" sz="2100" b="1">
                <a:solidFill>
                  <a:schemeClr val="dk1"/>
                </a:solidFill>
              </a:rPr>
              <a:t>multiple </a:t>
            </a:r>
            <a:r>
              <a:rPr lang="en" sz="2100" b="1" i="1">
                <a:solidFill>
                  <a:schemeClr val="dk1"/>
                </a:solidFill>
              </a:rPr>
              <a:t>disjoint </a:t>
            </a:r>
            <a:r>
              <a:rPr lang="en" sz="2100" b="1">
                <a:solidFill>
                  <a:schemeClr val="dk1"/>
                </a:solidFill>
              </a:rPr>
              <a:t>subproblems</a:t>
            </a:r>
            <a:endParaRPr sz="2100" b="1">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Introduces two new types of problems</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b="1">
                <a:solidFill>
                  <a:schemeClr val="dk1"/>
                </a:solidFill>
              </a:rPr>
              <a:t>Optimization:</a:t>
            </a:r>
            <a:r>
              <a:rPr lang="en" sz="2100">
                <a:solidFill>
                  <a:schemeClr val="dk1"/>
                </a:solidFill>
              </a:rPr>
              <a:t> What is the </a:t>
            </a:r>
            <a:r>
              <a:rPr lang="en" sz="2100" i="1">
                <a:solidFill>
                  <a:schemeClr val="dk1"/>
                </a:solidFill>
              </a:rPr>
              <a:t>best</a:t>
            </a:r>
            <a:r>
              <a:rPr lang="en" sz="2100">
                <a:solidFill>
                  <a:schemeClr val="dk1"/>
                </a:solidFill>
              </a:rPr>
              <a:t> choice of multiple possible choices? (</a:t>
            </a:r>
            <a:r>
              <a:rPr lang="en" sz="2100" i="1">
                <a:solidFill>
                  <a:schemeClr val="dk1"/>
                </a:solidFill>
              </a:rPr>
              <a:t>min/max</a:t>
            </a:r>
            <a:r>
              <a:rPr lang="en" sz="2100">
                <a:solidFill>
                  <a:schemeClr val="dk1"/>
                </a:solidFill>
              </a:rPr>
              <a:t>)</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b="1">
                <a:solidFill>
                  <a:schemeClr val="dk1"/>
                </a:solidFill>
              </a:rPr>
              <a:t>Counting </a:t>
            </a:r>
            <a:r>
              <a:rPr lang="en" sz="2100">
                <a:solidFill>
                  <a:schemeClr val="dk1"/>
                </a:solidFill>
              </a:rPr>
              <a:t>- How many ways are there of doing something?</a:t>
            </a:r>
            <a:endParaRPr sz="2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Counting</a:t>
            </a:r>
            <a:endParaRPr/>
          </a:p>
        </p:txBody>
      </p:sp>
      <p:sp>
        <p:nvSpPr>
          <p:cNvPr id="362" name="Google Shape;362;p42"/>
          <p:cNvSpPr txBox="1">
            <a:spLocks noGrp="1"/>
          </p:cNvSpPr>
          <p:nvPr>
            <p:ph type="body" idx="1"/>
          </p:nvPr>
        </p:nvSpPr>
        <p:spPr>
          <a:xfrm>
            <a:off x="893700" y="1373600"/>
            <a:ext cx="7035900" cy="35523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Char char="▷"/>
            </a:pPr>
            <a:r>
              <a:rPr lang="en" sz="2100">
                <a:solidFill>
                  <a:schemeClr val="dk1"/>
                </a:solidFill>
              </a:rPr>
              <a:t>Rule of sum</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a:solidFill>
                  <a:schemeClr val="dk1"/>
                </a:solidFill>
              </a:rPr>
              <a:t>If there are are </a:t>
            </a:r>
            <a:r>
              <a:rPr lang="en" sz="2100" b="1" i="1">
                <a:solidFill>
                  <a:schemeClr val="dk1"/>
                </a:solidFill>
              </a:rPr>
              <a:t>x</a:t>
            </a:r>
            <a:r>
              <a:rPr lang="en" sz="2100">
                <a:solidFill>
                  <a:schemeClr val="dk1"/>
                </a:solidFill>
              </a:rPr>
              <a:t> ways of doing one thing and </a:t>
            </a:r>
            <a:r>
              <a:rPr lang="en" sz="2100" b="1" i="1">
                <a:solidFill>
                  <a:schemeClr val="dk1"/>
                </a:solidFill>
              </a:rPr>
              <a:t>y</a:t>
            </a:r>
            <a:r>
              <a:rPr lang="en" sz="2100">
                <a:solidFill>
                  <a:schemeClr val="dk1"/>
                </a:solidFill>
              </a:rPr>
              <a:t> ways of doing another disjoint thing, there are </a:t>
            </a:r>
            <a:r>
              <a:rPr lang="en" sz="2100" b="1" i="1">
                <a:solidFill>
                  <a:schemeClr val="dk1"/>
                </a:solidFill>
              </a:rPr>
              <a:t>x + y</a:t>
            </a:r>
            <a:r>
              <a:rPr lang="en" sz="2100">
                <a:solidFill>
                  <a:schemeClr val="dk1"/>
                </a:solidFill>
              </a:rPr>
              <a:t> ways of doing </a:t>
            </a:r>
            <a:r>
              <a:rPr lang="en" sz="2100" b="1">
                <a:solidFill>
                  <a:schemeClr val="dk1"/>
                </a:solidFill>
              </a:rPr>
              <a:t>either thing</a:t>
            </a:r>
            <a:endParaRPr sz="2100" b="1">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a:solidFill>
                  <a:schemeClr val="dk1"/>
                </a:solidFill>
              </a:rPr>
              <a:t>e.g. If there are </a:t>
            </a:r>
            <a:r>
              <a:rPr lang="en" sz="2100" b="1">
                <a:solidFill>
                  <a:schemeClr val="dk1"/>
                </a:solidFill>
              </a:rPr>
              <a:t>5</a:t>
            </a:r>
            <a:r>
              <a:rPr lang="en" sz="2100">
                <a:solidFill>
                  <a:schemeClr val="dk1"/>
                </a:solidFill>
              </a:rPr>
              <a:t> Trader Joe’s, </a:t>
            </a:r>
            <a:r>
              <a:rPr lang="en" sz="2100" b="1">
                <a:solidFill>
                  <a:schemeClr val="dk1"/>
                </a:solidFill>
              </a:rPr>
              <a:t>3</a:t>
            </a:r>
            <a:r>
              <a:rPr lang="en" sz="2100">
                <a:solidFill>
                  <a:schemeClr val="dk1"/>
                </a:solidFill>
              </a:rPr>
              <a:t> Safeways, and</a:t>
            </a:r>
            <a:r>
              <a:rPr lang="en" sz="2100" b="1">
                <a:solidFill>
                  <a:schemeClr val="dk1"/>
                </a:solidFill>
              </a:rPr>
              <a:t> 4</a:t>
            </a:r>
            <a:r>
              <a:rPr lang="en" sz="2100">
                <a:solidFill>
                  <a:schemeClr val="dk1"/>
                </a:solidFill>
              </a:rPr>
              <a:t> Whole Foods in Berkeley (and no other stores), there are </a:t>
            </a:r>
            <a:r>
              <a:rPr lang="en" sz="2100" b="1">
                <a:solidFill>
                  <a:schemeClr val="dk1"/>
                </a:solidFill>
              </a:rPr>
              <a:t>5 + 3 + 4 = 12</a:t>
            </a:r>
            <a:r>
              <a:rPr lang="en" sz="2100">
                <a:solidFill>
                  <a:schemeClr val="dk1"/>
                </a:solidFill>
              </a:rPr>
              <a:t> ways of getting groceries in Berkeley.</a:t>
            </a:r>
            <a:endParaRPr sz="2100">
              <a:solidFill>
                <a:schemeClr val="dk1"/>
              </a:solidFill>
            </a:endParaRPr>
          </a:p>
          <a:p>
            <a:pPr marL="0" lvl="0" indent="0" algn="l" rtl="0">
              <a:spcBef>
                <a:spcPts val="6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Counting</a:t>
            </a:r>
            <a:endParaRPr/>
          </a:p>
        </p:txBody>
      </p:sp>
      <p:sp>
        <p:nvSpPr>
          <p:cNvPr id="368" name="Google Shape;368;p43"/>
          <p:cNvSpPr txBox="1">
            <a:spLocks noGrp="1"/>
          </p:cNvSpPr>
          <p:nvPr>
            <p:ph type="body" idx="1"/>
          </p:nvPr>
        </p:nvSpPr>
        <p:spPr>
          <a:xfrm>
            <a:off x="893700" y="1373600"/>
            <a:ext cx="7035900" cy="35523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Char char="▷"/>
            </a:pPr>
            <a:r>
              <a:rPr lang="en" sz="2100">
                <a:solidFill>
                  <a:schemeClr val="dk1"/>
                </a:solidFill>
              </a:rPr>
              <a:t>Rule of product</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a:solidFill>
                  <a:schemeClr val="dk1"/>
                </a:solidFill>
              </a:rPr>
              <a:t>If there are are </a:t>
            </a:r>
            <a:r>
              <a:rPr lang="en" sz="2100" b="1" i="1">
                <a:solidFill>
                  <a:schemeClr val="dk1"/>
                </a:solidFill>
              </a:rPr>
              <a:t>x</a:t>
            </a:r>
            <a:r>
              <a:rPr lang="en" sz="2100">
                <a:solidFill>
                  <a:schemeClr val="dk1"/>
                </a:solidFill>
              </a:rPr>
              <a:t> ways of doing one thing and </a:t>
            </a:r>
            <a:r>
              <a:rPr lang="en" sz="2100" b="1" i="1">
                <a:solidFill>
                  <a:schemeClr val="dk1"/>
                </a:solidFill>
              </a:rPr>
              <a:t>y</a:t>
            </a:r>
            <a:r>
              <a:rPr lang="en" sz="2100">
                <a:solidFill>
                  <a:schemeClr val="dk1"/>
                </a:solidFill>
              </a:rPr>
              <a:t> ways of doing another thing, there are </a:t>
            </a:r>
            <a:r>
              <a:rPr lang="en" sz="2100" b="1" i="1">
                <a:solidFill>
                  <a:schemeClr val="dk1"/>
                </a:solidFill>
              </a:rPr>
              <a:t>xy</a:t>
            </a:r>
            <a:r>
              <a:rPr lang="en" sz="2100">
                <a:solidFill>
                  <a:schemeClr val="dk1"/>
                </a:solidFill>
              </a:rPr>
              <a:t> ways of doing </a:t>
            </a:r>
            <a:r>
              <a:rPr lang="en" sz="2100" b="1">
                <a:solidFill>
                  <a:schemeClr val="dk1"/>
                </a:solidFill>
              </a:rPr>
              <a:t>both things</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a:solidFill>
                  <a:schemeClr val="dk1"/>
                </a:solidFill>
              </a:rPr>
              <a:t>e.g. If I only have </a:t>
            </a:r>
            <a:r>
              <a:rPr lang="en" sz="2100" b="1">
                <a:solidFill>
                  <a:schemeClr val="dk1"/>
                </a:solidFill>
              </a:rPr>
              <a:t>3 shirts, 4 pants, and 5 hats</a:t>
            </a:r>
            <a:r>
              <a:rPr lang="en" sz="2100">
                <a:solidFill>
                  <a:schemeClr val="dk1"/>
                </a:solidFill>
              </a:rPr>
              <a:t>, I can wear </a:t>
            </a:r>
            <a:r>
              <a:rPr lang="en" sz="2100" b="1">
                <a:solidFill>
                  <a:schemeClr val="dk1"/>
                </a:solidFill>
              </a:rPr>
              <a:t>3 x 4 x 5 = 60</a:t>
            </a:r>
            <a:r>
              <a:rPr lang="en" sz="2100">
                <a:solidFill>
                  <a:schemeClr val="dk1"/>
                </a:solidFill>
              </a:rPr>
              <a:t> possible outfits today.</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a:solidFill>
                  <a:schemeClr val="dk1"/>
                </a:solidFill>
              </a:rPr>
              <a:t>e.g. If I have </a:t>
            </a:r>
            <a:r>
              <a:rPr lang="en" sz="2100" b="1">
                <a:solidFill>
                  <a:schemeClr val="dk1"/>
                </a:solidFill>
              </a:rPr>
              <a:t>2</a:t>
            </a:r>
            <a:r>
              <a:rPr lang="en" sz="2100">
                <a:solidFill>
                  <a:schemeClr val="dk1"/>
                </a:solidFill>
              </a:rPr>
              <a:t> blue shirts, </a:t>
            </a:r>
            <a:r>
              <a:rPr lang="en" sz="2100" b="1">
                <a:solidFill>
                  <a:schemeClr val="dk1"/>
                </a:solidFill>
              </a:rPr>
              <a:t>4</a:t>
            </a:r>
            <a:r>
              <a:rPr lang="en" sz="2100">
                <a:solidFill>
                  <a:schemeClr val="dk1"/>
                </a:solidFill>
              </a:rPr>
              <a:t> blue pants, </a:t>
            </a:r>
            <a:r>
              <a:rPr lang="en" sz="2100" b="1">
                <a:solidFill>
                  <a:schemeClr val="dk1"/>
                </a:solidFill>
              </a:rPr>
              <a:t>6</a:t>
            </a:r>
            <a:r>
              <a:rPr lang="en" sz="2100">
                <a:solidFill>
                  <a:schemeClr val="dk1"/>
                </a:solidFill>
              </a:rPr>
              <a:t> red shirts, and </a:t>
            </a:r>
            <a:r>
              <a:rPr lang="en" sz="2100" b="1">
                <a:solidFill>
                  <a:schemeClr val="dk1"/>
                </a:solidFill>
              </a:rPr>
              <a:t>3</a:t>
            </a:r>
            <a:r>
              <a:rPr lang="en" sz="2100">
                <a:solidFill>
                  <a:schemeClr val="dk1"/>
                </a:solidFill>
              </a:rPr>
              <a:t> red pants, I can wear </a:t>
            </a:r>
            <a:r>
              <a:rPr lang="en" sz="2100" b="1">
                <a:solidFill>
                  <a:schemeClr val="dk1"/>
                </a:solidFill>
              </a:rPr>
              <a:t>2 x 4 + 6 x 3 = 8 + 18 = 26</a:t>
            </a:r>
            <a:r>
              <a:rPr lang="en" sz="2100">
                <a:solidFill>
                  <a:schemeClr val="dk1"/>
                </a:solidFill>
              </a:rPr>
              <a:t> monochromatic outfits today</a:t>
            </a:r>
            <a:endParaRPr sz="2100">
              <a:solidFill>
                <a:schemeClr val="dk1"/>
              </a:solidFill>
            </a:endParaRPr>
          </a:p>
          <a:p>
            <a:pPr marL="0" lvl="0" indent="0" algn="l" rtl="0">
              <a:spcBef>
                <a:spcPts val="6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Your Father’s Parentheses</a:t>
            </a:r>
            <a:endParaRPr/>
          </a:p>
        </p:txBody>
      </p:sp>
      <p:sp>
        <p:nvSpPr>
          <p:cNvPr id="374" name="Google Shape;374;p4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Suppose we have a sequence of quantities that we want to multiply together, but can only multiply two at a time.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We can express the various ways of doing so by counting the number of different ways to parenthesize the sequence.</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Define a function </a:t>
            </a:r>
            <a:r>
              <a:rPr lang="en" sz="1800">
                <a:solidFill>
                  <a:schemeClr val="dk1"/>
                </a:solidFill>
                <a:latin typeface="Inconsolata"/>
                <a:ea typeface="Inconsolata"/>
                <a:cs typeface="Inconsolata"/>
                <a:sym typeface="Inconsolata"/>
              </a:rPr>
              <a:t>count_groupings(n) </a:t>
            </a:r>
            <a:r>
              <a:rPr lang="en" sz="1800">
                <a:solidFill>
                  <a:schemeClr val="dk1"/>
                </a:solidFill>
              </a:rPr>
              <a:t>that returns the number of ways parenthesizing the product of </a:t>
            </a:r>
            <a:r>
              <a:rPr lang="en" sz="1800" i="1">
                <a:solidFill>
                  <a:schemeClr val="dk1"/>
                </a:solidFill>
              </a:rPr>
              <a:t>n</a:t>
            </a:r>
            <a:r>
              <a:rPr lang="en" sz="1800">
                <a:solidFill>
                  <a:schemeClr val="dk1"/>
                </a:solidFill>
              </a:rPr>
              <a:t> numbers, where </a:t>
            </a:r>
            <a:r>
              <a:rPr lang="en" sz="1800" i="1">
                <a:solidFill>
                  <a:schemeClr val="dk1"/>
                </a:solidFill>
              </a:rPr>
              <a:t>n &gt; 0</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375" name="Google Shape;375;p44"/>
          <p:cNvSpPr txBox="1">
            <a:spLocks noGrp="1"/>
          </p:cNvSpPr>
          <p:nvPr>
            <p:ph type="body" idx="1"/>
          </p:nvPr>
        </p:nvSpPr>
        <p:spPr>
          <a:xfrm>
            <a:off x="0" y="4539900"/>
            <a:ext cx="2630700" cy="60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i="1">
                <a:solidFill>
                  <a:schemeClr val="dk1"/>
                </a:solidFill>
              </a:rPr>
              <a:t>Source: Mt1, Spring 2016</a:t>
            </a:r>
            <a:endParaRPr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Your Father’s Parentheses</a:t>
            </a:r>
            <a:endParaRPr/>
          </a:p>
        </p:txBody>
      </p:sp>
      <p:sp>
        <p:nvSpPr>
          <p:cNvPr id="381" name="Google Shape;381;p4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For example, here are the possibilities for products of 1, 2, 3, 4 and 5 elements:</a:t>
            </a:r>
            <a:endParaRPr sz="1800">
              <a:solidFill>
                <a:schemeClr val="dk1"/>
              </a:solidFill>
            </a:endParaRPr>
          </a:p>
          <a:p>
            <a:pPr marL="0" lvl="0" indent="0" algn="l" rtl="0">
              <a:spcBef>
                <a:spcPts val="600"/>
              </a:spcBef>
              <a:spcAft>
                <a:spcPts val="0"/>
              </a:spcAft>
              <a:buNone/>
            </a:pPr>
            <a:endParaRPr/>
          </a:p>
        </p:txBody>
      </p:sp>
      <p:pic>
        <p:nvPicPr>
          <p:cNvPr id="382" name="Google Shape;382;p45"/>
          <p:cNvPicPr preferRelativeResize="0"/>
          <p:nvPr/>
        </p:nvPicPr>
        <p:blipFill>
          <a:blip r:embed="rId3">
            <a:alphaModFix/>
          </a:blip>
          <a:stretch>
            <a:fillRect/>
          </a:stretch>
        </p:blipFill>
        <p:spPr>
          <a:xfrm>
            <a:off x="1053275" y="2226450"/>
            <a:ext cx="7037450" cy="258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Your Father’s Parentheses</a:t>
            </a:r>
            <a:endParaRPr/>
          </a:p>
        </p:txBody>
      </p:sp>
      <p:sp>
        <p:nvSpPr>
          <p:cNvPr id="388" name="Google Shape;388;p46"/>
          <p:cNvSpPr txBox="1">
            <a:spLocks noGrp="1"/>
          </p:cNvSpPr>
          <p:nvPr>
            <p:ph type="body" idx="1"/>
          </p:nvPr>
        </p:nvSpPr>
        <p:spPr>
          <a:xfrm>
            <a:off x="893700" y="1373600"/>
            <a:ext cx="78543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def count_groupings(n):</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if n == 1:</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____________________________________</a:t>
            </a:r>
            <a:endParaRPr sz="24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______________________________________________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for __________________________________________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__________________________________________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_______________________________________</a:t>
            </a:r>
            <a:endParaRPr sz="2400">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Your Father’s Parentheses</a:t>
            </a:r>
            <a:endParaRPr/>
          </a:p>
        </p:txBody>
      </p:sp>
      <p:sp>
        <p:nvSpPr>
          <p:cNvPr id="394" name="Google Shape;394;p47"/>
          <p:cNvSpPr txBox="1">
            <a:spLocks noGrp="1"/>
          </p:cNvSpPr>
          <p:nvPr>
            <p:ph type="body" idx="1"/>
          </p:nvPr>
        </p:nvSpPr>
        <p:spPr>
          <a:xfrm>
            <a:off x="893700" y="1373600"/>
            <a:ext cx="78360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def count_groupings(n):</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if n == 1:</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a:t>
            </a:r>
            <a:r>
              <a:rPr lang="en" sz="2400">
                <a:solidFill>
                  <a:srgbClr val="FF0000"/>
                </a:solidFill>
                <a:latin typeface="Inconsolata"/>
                <a:ea typeface="Inconsolata"/>
                <a:cs typeface="Inconsolata"/>
                <a:sym typeface="Inconsolata"/>
              </a:rPr>
              <a:t>0</a:t>
            </a:r>
            <a:r>
              <a:rPr lang="en" sz="2400">
                <a:solidFill>
                  <a:schemeClr val="dk1"/>
                </a:solidFill>
                <a:latin typeface="Inconsolata"/>
                <a:ea typeface="Inconsolata"/>
                <a:cs typeface="Inconsolata"/>
                <a:sym typeface="Inconsolata"/>
              </a:rPr>
              <a:t>___________________________________</a:t>
            </a:r>
            <a:endParaRPr sz="24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2400">
                <a:solidFill>
                  <a:srgbClr val="FF0000"/>
                </a:solidFill>
                <a:latin typeface="Inconsolata"/>
                <a:ea typeface="Inconsolata"/>
                <a:cs typeface="Inconsolata"/>
                <a:sym typeface="Inconsolata"/>
              </a:rPr>
              <a:t>total = 0</a:t>
            </a:r>
            <a:r>
              <a:rPr lang="en" sz="2400">
                <a:solidFill>
                  <a:schemeClr val="dk1"/>
                </a:solidFill>
                <a:latin typeface="Inconsolata"/>
                <a:ea typeface="Inconsolata"/>
                <a:cs typeface="Inconsolata"/>
                <a:sym typeface="Inconsolata"/>
              </a:rPr>
              <a:t>_____________________________________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for </a:t>
            </a:r>
            <a:r>
              <a:rPr lang="en" sz="2400">
                <a:solidFill>
                  <a:srgbClr val="FF0000"/>
                </a:solidFill>
                <a:latin typeface="Inconsolata"/>
                <a:ea typeface="Inconsolata"/>
                <a:cs typeface="Inconsolata"/>
                <a:sym typeface="Inconsolata"/>
              </a:rPr>
              <a:t>i in range(n)</a:t>
            </a:r>
            <a:r>
              <a:rPr lang="en" sz="2400">
                <a:solidFill>
                  <a:schemeClr val="dk1"/>
                </a:solidFill>
                <a:latin typeface="Inconsolata"/>
                <a:ea typeface="Inconsolata"/>
                <a:cs typeface="Inconsolata"/>
                <a:sym typeface="Inconsolata"/>
              </a:rPr>
              <a:t>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a:t>
            </a:r>
            <a:r>
              <a:rPr lang="en" sz="2000">
                <a:solidFill>
                  <a:srgbClr val="FF0000"/>
                </a:solidFill>
                <a:latin typeface="Inconsolata"/>
                <a:ea typeface="Inconsolata"/>
                <a:cs typeface="Inconsolata"/>
                <a:sym typeface="Inconsolata"/>
              </a:rPr>
              <a:t>total += count_groupings(i) * count_groupings(n - i)</a:t>
            </a:r>
            <a:endParaRPr sz="200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a:t>
            </a:r>
            <a:r>
              <a:rPr lang="en" sz="2400">
                <a:solidFill>
                  <a:srgbClr val="FF0000"/>
                </a:solidFill>
                <a:latin typeface="Inconsolata"/>
                <a:ea typeface="Inconsolata"/>
                <a:cs typeface="Inconsolata"/>
                <a:sym typeface="Inconsolata"/>
              </a:rPr>
              <a:t>total</a:t>
            </a:r>
            <a:r>
              <a:rPr lang="en" sz="2400">
                <a:solidFill>
                  <a:schemeClr val="dk1"/>
                </a:solidFill>
                <a:latin typeface="Inconsolata"/>
                <a:ea typeface="Inconsolata"/>
                <a:cs typeface="Inconsolata"/>
                <a:sym typeface="Inconsolata"/>
              </a:rPr>
              <a:t>__________________________________</a:t>
            </a:r>
            <a:endParaRPr sz="2400">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TREE RECURSION</a:t>
            </a:r>
            <a:endParaRPr/>
          </a:p>
        </p:txBody>
      </p:sp>
      <p:sp>
        <p:nvSpPr>
          <p:cNvPr id="211" name="Google Shape;211;p30"/>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pic>
        <p:nvPicPr>
          <p:cNvPr id="212" name="Google Shape;212;p30"/>
          <p:cNvPicPr preferRelativeResize="0"/>
          <p:nvPr/>
        </p:nvPicPr>
        <p:blipFill>
          <a:blip r:embed="rId3">
            <a:alphaModFix/>
          </a:blip>
          <a:stretch>
            <a:fillRect/>
          </a:stretch>
        </p:blipFill>
        <p:spPr>
          <a:xfrm>
            <a:off x="-125" y="767521"/>
            <a:ext cx="2791475" cy="279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Your Father’s Parentheses</a:t>
            </a:r>
            <a:endParaRPr/>
          </a:p>
        </p:txBody>
      </p:sp>
      <p:sp>
        <p:nvSpPr>
          <p:cNvPr id="400" name="Google Shape;400;p48"/>
          <p:cNvSpPr txBox="1">
            <a:spLocks noGrp="1"/>
          </p:cNvSpPr>
          <p:nvPr>
            <p:ph type="body" idx="1"/>
          </p:nvPr>
        </p:nvSpPr>
        <p:spPr>
          <a:xfrm>
            <a:off x="893700" y="1373600"/>
            <a:ext cx="78360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def count_groupings(n):</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if n == 1:</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a:t>
            </a:r>
            <a:r>
              <a:rPr lang="en" sz="2400">
                <a:solidFill>
                  <a:srgbClr val="FF0000"/>
                </a:solidFill>
                <a:latin typeface="Inconsolata"/>
                <a:ea typeface="Inconsolata"/>
                <a:cs typeface="Inconsolata"/>
                <a:sym typeface="Inconsolata"/>
              </a:rPr>
              <a:t>0</a:t>
            </a:r>
            <a:r>
              <a:rPr lang="en" sz="2400">
                <a:solidFill>
                  <a:schemeClr val="dk1"/>
                </a:solidFill>
                <a:latin typeface="Inconsolata"/>
                <a:ea typeface="Inconsolata"/>
                <a:cs typeface="Inconsolata"/>
                <a:sym typeface="Inconsolata"/>
              </a:rPr>
              <a:t>___________________________________</a:t>
            </a:r>
            <a:endParaRPr sz="24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r>
              <a:rPr lang="en" sz="2400">
                <a:solidFill>
                  <a:srgbClr val="FF0000"/>
                </a:solidFill>
                <a:latin typeface="Inconsolata"/>
                <a:ea typeface="Inconsolata"/>
                <a:cs typeface="Inconsolata"/>
                <a:sym typeface="Inconsolata"/>
              </a:rPr>
              <a:t>total = 0</a:t>
            </a:r>
            <a:r>
              <a:rPr lang="en" sz="2400">
                <a:solidFill>
                  <a:schemeClr val="dk1"/>
                </a:solidFill>
                <a:latin typeface="Inconsolata"/>
                <a:ea typeface="Inconsolata"/>
                <a:cs typeface="Inconsolata"/>
                <a:sym typeface="Inconsolata"/>
              </a:rPr>
              <a:t>_____________________________________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for </a:t>
            </a:r>
            <a:r>
              <a:rPr lang="en" sz="2400">
                <a:solidFill>
                  <a:srgbClr val="FF0000"/>
                </a:solidFill>
                <a:latin typeface="Inconsolata"/>
                <a:ea typeface="Inconsolata"/>
                <a:cs typeface="Inconsolata"/>
                <a:sym typeface="Inconsolata"/>
              </a:rPr>
              <a:t>i in range(n // 2)</a:t>
            </a:r>
            <a:r>
              <a:rPr lang="en" sz="2400">
                <a:solidFill>
                  <a:schemeClr val="dk1"/>
                </a:solidFill>
                <a:latin typeface="Inconsolata"/>
                <a:ea typeface="Inconsolata"/>
                <a:cs typeface="Inconsolata"/>
                <a:sym typeface="Inconsolata"/>
              </a:rPr>
              <a:t>________________________</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a:t>
            </a:r>
            <a:r>
              <a:rPr lang="en" sz="1800">
                <a:solidFill>
                  <a:srgbClr val="FF0000"/>
                </a:solidFill>
                <a:latin typeface="Inconsolata"/>
                <a:ea typeface="Inconsolata"/>
                <a:cs typeface="Inconsolata"/>
                <a:sym typeface="Inconsolata"/>
              </a:rPr>
              <a:t>total += 2 * (count_groupings(i) * count_groupings(n - i))</a:t>
            </a:r>
            <a:endParaRPr sz="1800">
              <a:solidFill>
                <a:srgbClr val="FF00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	return </a:t>
            </a:r>
            <a:r>
              <a:rPr lang="en" sz="2400">
                <a:solidFill>
                  <a:srgbClr val="FF0000"/>
                </a:solidFill>
                <a:latin typeface="Inconsolata"/>
                <a:ea typeface="Inconsolata"/>
                <a:cs typeface="Inconsolata"/>
                <a:sym typeface="Inconsolata"/>
              </a:rPr>
              <a:t>total</a:t>
            </a:r>
            <a:r>
              <a:rPr lang="en" sz="2400">
                <a:solidFill>
                  <a:schemeClr val="dk1"/>
                </a:solidFill>
                <a:latin typeface="Inconsolata"/>
                <a:ea typeface="Inconsolata"/>
                <a:cs typeface="Inconsolata"/>
                <a:sym typeface="Inconsolata"/>
              </a:rPr>
              <a:t>__________________________________</a:t>
            </a:r>
            <a:endParaRPr sz="2400">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9"/>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Edit Distance</a:t>
            </a:r>
            <a:endParaRPr/>
          </a:p>
        </p:txBody>
      </p:sp>
      <p:sp>
        <p:nvSpPr>
          <p:cNvPr id="406" name="Google Shape;406;p4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Suppose we have two strings.  We can align the characters of the two strings in different ways; call the </a:t>
            </a:r>
            <a:r>
              <a:rPr lang="en" sz="1800" i="1">
                <a:solidFill>
                  <a:schemeClr val="dk1"/>
                </a:solidFill>
              </a:rPr>
              <a:t>cost</a:t>
            </a:r>
            <a:r>
              <a:rPr lang="en" sz="1800">
                <a:solidFill>
                  <a:schemeClr val="dk1"/>
                </a:solidFill>
              </a:rPr>
              <a:t> of an alignment the number of positions where characters differ.</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The </a:t>
            </a:r>
            <a:r>
              <a:rPr lang="en" sz="1800" b="1" i="1">
                <a:solidFill>
                  <a:schemeClr val="dk1"/>
                </a:solidFill>
              </a:rPr>
              <a:t>Levenshtein edit distance</a:t>
            </a:r>
            <a:r>
              <a:rPr lang="en" sz="1800">
                <a:solidFill>
                  <a:schemeClr val="dk1"/>
                </a:solidFill>
              </a:rPr>
              <a:t> is the minimum cost of aligning two strings.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For example, the best alignment for “dapple” and “grape” is</a:t>
            </a:r>
            <a:endParaRPr sz="1800">
              <a:solidFill>
                <a:schemeClr val="dk1"/>
              </a:solidFill>
            </a:endParaRPr>
          </a:p>
          <a:p>
            <a:pPr marL="0" lvl="0" indent="457200" algn="l" rtl="0">
              <a:lnSpc>
                <a:spcPct val="115000"/>
              </a:lnSpc>
              <a:spcBef>
                <a:spcPts val="0"/>
              </a:spcBef>
              <a:spcAft>
                <a:spcPts val="0"/>
              </a:spcAft>
              <a:buNone/>
            </a:pPr>
            <a:endParaRPr sz="1800">
              <a:solidFill>
                <a:schemeClr val="dk1"/>
              </a:solidFill>
              <a:latin typeface="Inconsolata"/>
              <a:ea typeface="Inconsolata"/>
              <a:cs typeface="Inconsolata"/>
              <a:sym typeface="Inconsolata"/>
            </a:endParaRPr>
          </a:p>
          <a:p>
            <a:pPr marL="2286000" lvl="0" indent="457200" algn="l" rtl="0">
              <a:lnSpc>
                <a:spcPct val="115000"/>
              </a:lnSpc>
              <a:spcBef>
                <a:spcPts val="0"/>
              </a:spcBef>
              <a:spcAft>
                <a:spcPts val="0"/>
              </a:spcAft>
              <a:buNone/>
            </a:pPr>
            <a:endParaRPr sz="1800">
              <a:solidFill>
                <a:schemeClr val="dk1"/>
              </a:solidFill>
              <a:latin typeface="Inconsolata"/>
              <a:ea typeface="Inconsolata"/>
              <a:cs typeface="Inconsolata"/>
              <a:sym typeface="Inconsolata"/>
            </a:endParaRPr>
          </a:p>
          <a:p>
            <a:pPr marL="457200" lvl="0" indent="0" algn="l" rtl="0">
              <a:lnSpc>
                <a:spcPct val="115000"/>
              </a:lnSpc>
              <a:spcBef>
                <a:spcPts val="0"/>
              </a:spcBef>
              <a:spcAft>
                <a:spcPts val="0"/>
              </a:spcAft>
              <a:buNone/>
            </a:pPr>
            <a:endParaRPr sz="1800">
              <a:solidFill>
                <a:schemeClr val="dk1"/>
              </a:solidFill>
            </a:endParaRPr>
          </a:p>
          <a:p>
            <a:pPr marL="457200" lvl="0" indent="0" algn="l" rtl="0">
              <a:lnSpc>
                <a:spcPct val="115000"/>
              </a:lnSpc>
              <a:spcBef>
                <a:spcPts val="0"/>
              </a:spcBef>
              <a:spcAft>
                <a:spcPts val="0"/>
              </a:spcAft>
              <a:buNone/>
            </a:pPr>
            <a:r>
              <a:rPr lang="en" sz="1800">
                <a:solidFill>
                  <a:schemeClr val="dk1"/>
                </a:solidFill>
              </a:rPr>
              <a:t>with an edit distance of 4.</a:t>
            </a:r>
            <a:endParaRPr sz="1800">
              <a:solidFill>
                <a:schemeClr val="dk1"/>
              </a:solidFill>
            </a:endParaRPr>
          </a:p>
        </p:txBody>
      </p:sp>
      <p:sp>
        <p:nvSpPr>
          <p:cNvPr id="407" name="Google Shape;407;p49"/>
          <p:cNvSpPr txBox="1"/>
          <p:nvPr/>
        </p:nvSpPr>
        <p:spPr>
          <a:xfrm>
            <a:off x="3482250" y="3357525"/>
            <a:ext cx="1285500" cy="9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Inconsolata"/>
                <a:ea typeface="Inconsolata"/>
                <a:cs typeface="Inconsolata"/>
                <a:sym typeface="Inconsolata"/>
              </a:rPr>
              <a:t>_dapple</a:t>
            </a:r>
            <a:endParaRPr sz="24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2400">
                <a:solidFill>
                  <a:schemeClr val="dk1"/>
                </a:solidFill>
                <a:latin typeface="Inconsolata"/>
                <a:ea typeface="Inconsolata"/>
                <a:cs typeface="Inconsolata"/>
                <a:sym typeface="Inconsolata"/>
              </a:rPr>
              <a:t>grap__e</a:t>
            </a:r>
            <a:endParaRPr sz="24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Edit Distance</a:t>
            </a:r>
            <a:endParaRPr/>
          </a:p>
        </p:txBody>
      </p:sp>
      <p:sp>
        <p:nvSpPr>
          <p:cNvPr id="413" name="Google Shape;413;p50"/>
          <p:cNvSpPr txBox="1">
            <a:spLocks noGrp="1"/>
          </p:cNvSpPr>
          <p:nvPr>
            <p:ph type="body" idx="1"/>
          </p:nvPr>
        </p:nvSpPr>
        <p:spPr>
          <a:xfrm>
            <a:off x="893700" y="992050"/>
            <a:ext cx="7854300" cy="42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edit_distance(s1, s2):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else:</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a:t>
            </a:r>
            <a:endParaRPr sz="1800">
              <a:solidFill>
                <a:schemeClr val="dk1"/>
              </a:solidFill>
              <a:latin typeface="Inconsolata"/>
              <a:ea typeface="Inconsolata"/>
              <a:cs typeface="Inconsolata"/>
              <a:sym typeface="Inconsolata"/>
            </a:endParaRPr>
          </a:p>
        </p:txBody>
      </p:sp>
      <p:sp>
        <p:nvSpPr>
          <p:cNvPr id="414" name="Google Shape;414;p50"/>
          <p:cNvSpPr txBox="1"/>
          <p:nvPr/>
        </p:nvSpPr>
        <p:spPr>
          <a:xfrm>
            <a:off x="5420025" y="107450"/>
            <a:ext cx="3815400" cy="12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Assume you are given a function </a:t>
            </a:r>
            <a:r>
              <a:rPr lang="en" b="1">
                <a:latin typeface="Inconsolata"/>
                <a:ea typeface="Inconsolata"/>
                <a:cs typeface="Inconsolata"/>
                <a:sym typeface="Inconsolata"/>
              </a:rPr>
              <a:t>diff(c1, c2)</a:t>
            </a:r>
            <a:r>
              <a:rPr lang="en">
                <a:latin typeface="Inconsolata"/>
                <a:ea typeface="Inconsolata"/>
                <a:cs typeface="Inconsolata"/>
                <a:sym typeface="Inconsolata"/>
              </a:rPr>
              <a:t> </a:t>
            </a:r>
            <a:r>
              <a:rPr lang="en">
                <a:latin typeface="Lato"/>
                <a:ea typeface="Lato"/>
                <a:cs typeface="Lato"/>
                <a:sym typeface="Lato"/>
              </a:rPr>
              <a:t>that takes in 2 single-character strings  and returns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1 if </a:t>
            </a:r>
            <a:r>
              <a:rPr lang="en">
                <a:latin typeface="Inconsolata"/>
                <a:ea typeface="Inconsolata"/>
                <a:cs typeface="Inconsolata"/>
                <a:sym typeface="Inconsolata"/>
              </a:rPr>
              <a:t>c1 == c2</a:t>
            </a:r>
            <a:endParaRPr>
              <a:latin typeface="Inconsolata"/>
              <a:ea typeface="Inconsolata"/>
              <a:cs typeface="Inconsolata"/>
              <a:sym typeface="Inconsolata"/>
            </a:endParaRPr>
          </a:p>
          <a:p>
            <a:pPr marL="457200" lvl="0" indent="-317500" algn="l" rtl="0">
              <a:spcBef>
                <a:spcPts val="0"/>
              </a:spcBef>
              <a:spcAft>
                <a:spcPts val="0"/>
              </a:spcAft>
              <a:buSzPts val="1400"/>
              <a:buFont typeface="Lato"/>
              <a:buChar char="●"/>
            </a:pPr>
            <a:r>
              <a:rPr lang="en">
                <a:latin typeface="Lato"/>
                <a:ea typeface="Lato"/>
                <a:cs typeface="Lato"/>
                <a:sym typeface="Lato"/>
              </a:rPr>
              <a:t>0 otherwise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1"/>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Edit Distance</a:t>
            </a:r>
            <a:endParaRPr/>
          </a:p>
        </p:txBody>
      </p:sp>
      <p:sp>
        <p:nvSpPr>
          <p:cNvPr id="420" name="Google Shape;420;p51"/>
          <p:cNvSpPr txBox="1">
            <a:spLocks noGrp="1"/>
          </p:cNvSpPr>
          <p:nvPr>
            <p:ph type="body" idx="1"/>
          </p:nvPr>
        </p:nvSpPr>
        <p:spPr>
          <a:xfrm>
            <a:off x="893700" y="992050"/>
            <a:ext cx="7854300" cy="42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edit_distance(s1, s2):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a:t>
            </a:r>
            <a:r>
              <a:rPr lang="en" sz="1800">
                <a:solidFill>
                  <a:srgbClr val="FF0000"/>
                </a:solidFill>
                <a:latin typeface="Inconsolata"/>
                <a:ea typeface="Inconsolata"/>
                <a:cs typeface="Inconsolata"/>
                <a:sym typeface="Inconsolata"/>
              </a:rPr>
              <a:t>len(s1) == 0</a:t>
            </a:r>
            <a:r>
              <a:rPr lang="en" sz="1800">
                <a:solidFill>
                  <a:schemeClr val="dk1"/>
                </a:solidFill>
                <a:latin typeface="Inconsolata"/>
                <a:ea typeface="Inconsolata"/>
                <a:cs typeface="Inconsolata"/>
                <a:sym typeface="Inconsolata"/>
              </a:rPr>
              <a:t>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len(s2)</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a:t>
            </a:r>
            <a:r>
              <a:rPr lang="en" sz="1800">
                <a:solidFill>
                  <a:srgbClr val="FF0000"/>
                </a:solidFill>
                <a:latin typeface="Inconsolata"/>
                <a:ea typeface="Inconsolata"/>
                <a:cs typeface="Inconsolata"/>
                <a:sym typeface="Inconsolata"/>
              </a:rPr>
              <a:t>len(s2) == 0</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len(s1)</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else:</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___________________________________________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____________________________________</a:t>
            </a:r>
            <a:endParaRPr sz="1800">
              <a:solidFill>
                <a:schemeClr val="dk1"/>
              </a:solidFill>
              <a:latin typeface="Inconsolata"/>
              <a:ea typeface="Inconsolata"/>
              <a:cs typeface="Inconsolata"/>
              <a:sym typeface="Inconsolat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2"/>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Edit Distance</a:t>
            </a:r>
            <a:endParaRPr/>
          </a:p>
        </p:txBody>
      </p:sp>
      <p:sp>
        <p:nvSpPr>
          <p:cNvPr id="426" name="Google Shape;426;p52"/>
          <p:cNvSpPr txBox="1">
            <a:spLocks noGrp="1"/>
          </p:cNvSpPr>
          <p:nvPr>
            <p:ph type="body" idx="1"/>
          </p:nvPr>
        </p:nvSpPr>
        <p:spPr>
          <a:xfrm>
            <a:off x="893700" y="992050"/>
            <a:ext cx="7854300" cy="42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edit_distance(s1, s2):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a:t>
            </a:r>
            <a:r>
              <a:rPr lang="en" sz="1800">
                <a:solidFill>
                  <a:srgbClr val="FF0000"/>
                </a:solidFill>
                <a:latin typeface="Inconsolata"/>
                <a:ea typeface="Inconsolata"/>
                <a:cs typeface="Inconsolata"/>
                <a:sym typeface="Inconsolata"/>
              </a:rPr>
              <a:t>len(s1) == 0</a:t>
            </a:r>
            <a:r>
              <a:rPr lang="en" sz="1800">
                <a:solidFill>
                  <a:schemeClr val="dk1"/>
                </a:solidFill>
                <a:latin typeface="Inconsolata"/>
                <a:ea typeface="Inconsolata"/>
                <a:cs typeface="Inconsolata"/>
                <a:sym typeface="Inconsolata"/>
              </a:rPr>
              <a:t>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len(s2)</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a:t>
            </a:r>
            <a:r>
              <a:rPr lang="en" sz="1800">
                <a:solidFill>
                  <a:srgbClr val="FF0000"/>
                </a:solidFill>
                <a:latin typeface="Inconsolata"/>
                <a:ea typeface="Inconsolata"/>
                <a:cs typeface="Inconsolata"/>
                <a:sym typeface="Inconsolata"/>
              </a:rPr>
              <a:t>len(s2) == 0</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len(s1)</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else:</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a = </a:t>
            </a:r>
            <a:r>
              <a:rPr lang="en" sz="1800">
                <a:solidFill>
                  <a:srgbClr val="FF0000"/>
                </a:solidFill>
                <a:latin typeface="Inconsolata"/>
                <a:ea typeface="Inconsolata"/>
                <a:cs typeface="Inconsolata"/>
                <a:sym typeface="Inconsolata"/>
              </a:rPr>
              <a:t>edit_distance(s1[1:], s2)</a:t>
            </a:r>
            <a:r>
              <a:rPr lang="en" sz="1800">
                <a:solidFill>
                  <a:schemeClr val="dk1"/>
                </a:solidFill>
                <a:latin typeface="Inconsolata"/>
                <a:ea typeface="Inconsolata"/>
                <a:cs typeface="Inconsolata"/>
                <a:sym typeface="Inconsolata"/>
              </a:rPr>
              <a:t>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b = </a:t>
            </a:r>
            <a:r>
              <a:rPr lang="en" sz="1800">
                <a:solidFill>
                  <a:srgbClr val="FF0000"/>
                </a:solidFill>
                <a:latin typeface="Inconsolata"/>
                <a:ea typeface="Inconsolata"/>
                <a:cs typeface="Inconsolata"/>
                <a:sym typeface="Inconsolata"/>
              </a:rPr>
              <a:t>edit_distance(s1, s2[1:])</a:t>
            </a:r>
            <a:r>
              <a:rPr lang="en" sz="1800">
                <a:solidFill>
                  <a:schemeClr val="dk1"/>
                </a:solidFill>
                <a:latin typeface="Inconsolata"/>
                <a:ea typeface="Inconsolata"/>
                <a:cs typeface="Inconsolata"/>
                <a:sym typeface="Inconsolata"/>
              </a:rPr>
              <a:t>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c = </a:t>
            </a:r>
            <a:r>
              <a:rPr lang="en" sz="1800">
                <a:solidFill>
                  <a:srgbClr val="FF0000"/>
                </a:solidFill>
                <a:latin typeface="Inconsolata"/>
                <a:ea typeface="Inconsolata"/>
                <a:cs typeface="Inconsolata"/>
                <a:sym typeface="Inconsolata"/>
              </a:rPr>
              <a:t>edit_distance(s1[1:], s2[1:])</a:t>
            </a:r>
            <a:r>
              <a:rPr lang="en" sz="1800">
                <a:solidFill>
                  <a:schemeClr val="dk1"/>
                </a:solidFill>
                <a:latin typeface="Inconsolata"/>
                <a:ea typeface="Inconsolata"/>
                <a:cs typeface="Inconsolata"/>
                <a:sym typeface="Inconsolata"/>
              </a:rPr>
              <a:t>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____________________________________</a:t>
            </a:r>
            <a:endParaRPr sz="1800">
              <a:solidFill>
                <a:srgbClr val="FF0000"/>
              </a:solidFill>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3"/>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Edit Distance</a:t>
            </a:r>
            <a:endParaRPr/>
          </a:p>
        </p:txBody>
      </p:sp>
      <p:sp>
        <p:nvSpPr>
          <p:cNvPr id="432" name="Google Shape;432;p53"/>
          <p:cNvSpPr txBox="1">
            <a:spLocks noGrp="1"/>
          </p:cNvSpPr>
          <p:nvPr>
            <p:ph type="body" idx="1"/>
          </p:nvPr>
        </p:nvSpPr>
        <p:spPr>
          <a:xfrm>
            <a:off x="893700" y="992050"/>
            <a:ext cx="7854300" cy="4282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def edit_distance(s1, s2):</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if </a:t>
            </a:r>
            <a:r>
              <a:rPr lang="en" sz="1800">
                <a:solidFill>
                  <a:srgbClr val="FF0000"/>
                </a:solidFill>
                <a:latin typeface="Inconsolata"/>
                <a:ea typeface="Inconsolata"/>
                <a:cs typeface="Inconsolata"/>
                <a:sym typeface="Inconsolata"/>
              </a:rPr>
              <a:t>len(s1) == 0</a:t>
            </a:r>
            <a:r>
              <a:rPr lang="en" sz="1800">
                <a:solidFill>
                  <a:schemeClr val="dk1"/>
                </a:solidFill>
                <a:latin typeface="Inconsolata"/>
                <a:ea typeface="Inconsolata"/>
                <a:cs typeface="Inconsolata"/>
                <a:sym typeface="Inconsolata"/>
              </a:rPr>
              <a:t>_______________________________: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len(s2)</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elif </a:t>
            </a:r>
            <a:r>
              <a:rPr lang="en" sz="1800">
                <a:solidFill>
                  <a:srgbClr val="FF0000"/>
                </a:solidFill>
                <a:latin typeface="Inconsolata"/>
                <a:ea typeface="Inconsolata"/>
                <a:cs typeface="Inconsolata"/>
                <a:sym typeface="Inconsolata"/>
              </a:rPr>
              <a:t>len(s2) == 0</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len(s1)</a:t>
            </a:r>
            <a:r>
              <a:rPr lang="en" sz="1800">
                <a:solidFill>
                  <a:schemeClr val="dk1"/>
                </a:solidFill>
                <a:latin typeface="Inconsolata"/>
                <a:ea typeface="Inconsolata"/>
                <a:cs typeface="Inconsolata"/>
                <a:sym typeface="Inconsolata"/>
              </a:rPr>
              <a:t>_____________________________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else:</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a = </a:t>
            </a:r>
            <a:r>
              <a:rPr lang="en" sz="1800">
                <a:solidFill>
                  <a:srgbClr val="FF0000"/>
                </a:solidFill>
                <a:latin typeface="Inconsolata"/>
                <a:ea typeface="Inconsolata"/>
                <a:cs typeface="Inconsolata"/>
                <a:sym typeface="Inconsolata"/>
              </a:rPr>
              <a:t>edit_distance(s1[1:], s2)</a:t>
            </a:r>
            <a:r>
              <a:rPr lang="en" sz="1800">
                <a:solidFill>
                  <a:schemeClr val="dk1"/>
                </a:solidFill>
                <a:latin typeface="Inconsolata"/>
                <a:ea typeface="Inconsolata"/>
                <a:cs typeface="Inconsolata"/>
                <a:sym typeface="Inconsolata"/>
              </a:rPr>
              <a:t>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b = </a:t>
            </a:r>
            <a:r>
              <a:rPr lang="en" sz="1800">
                <a:solidFill>
                  <a:srgbClr val="FF0000"/>
                </a:solidFill>
                <a:latin typeface="Inconsolata"/>
                <a:ea typeface="Inconsolata"/>
                <a:cs typeface="Inconsolata"/>
                <a:sym typeface="Inconsolata"/>
              </a:rPr>
              <a:t>edit_distance(s1, s2[1:])</a:t>
            </a:r>
            <a:r>
              <a:rPr lang="en" sz="1800">
                <a:solidFill>
                  <a:schemeClr val="dk1"/>
                </a:solidFill>
                <a:latin typeface="Inconsolata"/>
                <a:ea typeface="Inconsolata"/>
                <a:cs typeface="Inconsolata"/>
                <a:sym typeface="Inconsolata"/>
              </a:rPr>
              <a:t>______________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c = </a:t>
            </a:r>
            <a:r>
              <a:rPr lang="en" sz="1800">
                <a:solidFill>
                  <a:srgbClr val="FF0000"/>
                </a:solidFill>
                <a:latin typeface="Inconsolata"/>
                <a:ea typeface="Inconsolata"/>
                <a:cs typeface="Inconsolata"/>
                <a:sym typeface="Inconsolata"/>
              </a:rPr>
              <a:t>edit_distance(s1[1:], s2[1:])</a:t>
            </a:r>
            <a:r>
              <a:rPr lang="en" sz="1800">
                <a:solidFill>
                  <a:schemeClr val="dk1"/>
                </a:solidFill>
                <a:latin typeface="Inconsolata"/>
                <a:ea typeface="Inconsolata"/>
                <a:cs typeface="Inconsolata"/>
                <a:sym typeface="Inconsolata"/>
              </a:rPr>
              <a:t>__________</a:t>
            </a:r>
            <a:endParaRPr sz="18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800">
                <a:solidFill>
                  <a:schemeClr val="dk1"/>
                </a:solidFill>
                <a:latin typeface="Inconsolata"/>
                <a:ea typeface="Inconsolata"/>
                <a:cs typeface="Inconsolata"/>
                <a:sym typeface="Inconsolata"/>
              </a:rPr>
              <a:t>		return </a:t>
            </a:r>
            <a:r>
              <a:rPr lang="en" sz="1800">
                <a:solidFill>
                  <a:srgbClr val="FF0000"/>
                </a:solidFill>
                <a:latin typeface="Inconsolata"/>
                <a:ea typeface="Inconsolata"/>
                <a:cs typeface="Inconsolata"/>
                <a:sym typeface="Inconsolata"/>
              </a:rPr>
              <a:t>min(a + 1, b + 1, c + diff(s1[0], s2[0]))</a:t>
            </a:r>
            <a:endParaRPr sz="1800">
              <a:solidFill>
                <a:srgbClr val="FF0000"/>
              </a:solidFill>
              <a:latin typeface="Inconsolata"/>
              <a:ea typeface="Inconsolata"/>
              <a:cs typeface="Inconsolata"/>
              <a:sym typeface="Inconsolat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36"/>
        <p:cNvGrpSpPr/>
        <p:nvPr/>
      </p:nvGrpSpPr>
      <p:grpSpPr>
        <a:xfrm>
          <a:off x="0" y="0"/>
          <a:ext cx="0" cy="0"/>
          <a:chOff x="0" y="0"/>
          <a:chExt cx="0" cy="0"/>
        </a:xfrm>
      </p:grpSpPr>
      <p:sp>
        <p:nvSpPr>
          <p:cNvPr id="437" name="Google Shape;437;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Deck of Cards</a:t>
            </a:r>
            <a:endParaRPr/>
          </a:p>
        </p:txBody>
      </p:sp>
      <p:sp>
        <p:nvSpPr>
          <p:cNvPr id="438" name="Google Shape;438;p54"/>
          <p:cNvSpPr txBox="1">
            <a:spLocks noGrp="1"/>
          </p:cNvSpPr>
          <p:nvPr>
            <p:ph type="body" idx="1"/>
          </p:nvPr>
        </p:nvSpPr>
        <p:spPr>
          <a:xfrm>
            <a:off x="485650" y="1115863"/>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Given a deck of cards, you may choose either the top or the bottom card. Each card contains an integer value. When you choose the top card, the bottom card is discarded. When you choose the bottom card, the top card is discarded.  Each time you choose a card, you add the value to the total. Your goal is to end up with the highest total. Repeat this process until you run out of cards. </a:t>
            </a:r>
            <a:endParaRPr sz="2400"/>
          </a:p>
          <a:p>
            <a:pPr marL="0" lvl="0" indent="0" algn="l" rtl="0">
              <a:spcBef>
                <a:spcPts val="600"/>
              </a:spcBef>
              <a:spcAft>
                <a:spcPts val="0"/>
              </a:spcAft>
              <a:buNone/>
            </a:pPr>
            <a:r>
              <a:rPr lang="en" sz="2200" b="1"/>
              <a:t>Return the total that results from the best strategy.  </a:t>
            </a:r>
            <a:endParaRPr sz="2200" b="1"/>
          </a:p>
        </p:txBody>
      </p:sp>
      <p:pic>
        <p:nvPicPr>
          <p:cNvPr id="439" name="Google Shape;439;p54"/>
          <p:cNvPicPr preferRelativeResize="0"/>
          <p:nvPr/>
        </p:nvPicPr>
        <p:blipFill>
          <a:blip r:embed="rId3">
            <a:alphaModFix/>
          </a:blip>
          <a:stretch>
            <a:fillRect/>
          </a:stretch>
        </p:blipFill>
        <p:spPr>
          <a:xfrm>
            <a:off x="6948250" y="159700"/>
            <a:ext cx="1985750" cy="198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4" name="Google Shape;444;p55"/>
          <p:cNvSpPr txBox="1">
            <a:spLocks noGrp="1"/>
          </p:cNvSpPr>
          <p:nvPr>
            <p:ph type="title"/>
          </p:nvPr>
        </p:nvSpPr>
        <p:spPr>
          <a:xfrm>
            <a:off x="893700" y="205996"/>
            <a:ext cx="5557200" cy="5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Deck of Cards</a:t>
            </a:r>
            <a:endParaRPr/>
          </a:p>
        </p:txBody>
      </p:sp>
      <p:sp>
        <p:nvSpPr>
          <p:cNvPr id="445" name="Google Shape;445;p55"/>
          <p:cNvSpPr txBox="1">
            <a:spLocks noGrp="1"/>
          </p:cNvSpPr>
          <p:nvPr>
            <p:ph type="body" idx="1"/>
          </p:nvPr>
        </p:nvSpPr>
        <p:spPr>
          <a:xfrm>
            <a:off x="840125" y="730675"/>
            <a:ext cx="6768000" cy="427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def DC(d):</a:t>
            </a:r>
            <a:endParaRPr sz="1400"/>
          </a:p>
          <a:p>
            <a:pPr marL="0" lvl="0" indent="0" algn="l" rtl="0">
              <a:spcBef>
                <a:spcPts val="600"/>
              </a:spcBef>
              <a:spcAft>
                <a:spcPts val="0"/>
              </a:spcAft>
              <a:buNone/>
            </a:pPr>
            <a:r>
              <a:rPr lang="en" sz="1400"/>
              <a:t>	</a:t>
            </a:r>
            <a:r>
              <a:rPr lang="en" sz="1200"/>
              <a:t>*DC takes in a list d, which represents a deck of cards </a:t>
            </a:r>
            <a:endParaRPr sz="1200"/>
          </a:p>
          <a:p>
            <a:pPr marL="0" lvl="0" indent="0" algn="l" rtl="0">
              <a:spcBef>
                <a:spcPts val="600"/>
              </a:spcBef>
              <a:spcAft>
                <a:spcPts val="0"/>
              </a:spcAft>
              <a:buNone/>
            </a:pPr>
            <a:r>
              <a:rPr lang="en" sz="1200"/>
              <a:t>	*You may use more lines than provided.</a:t>
            </a:r>
            <a:endParaRPr sz="1200"/>
          </a:p>
          <a:p>
            <a:pPr marL="0" lvl="0" indent="0" algn="l" rtl="0">
              <a:spcBef>
                <a:spcPts val="600"/>
              </a:spcBef>
              <a:spcAft>
                <a:spcPts val="0"/>
              </a:spcAft>
              <a:buNone/>
            </a:pPr>
            <a:r>
              <a:rPr lang="en" sz="1200"/>
              <a:t>	&gt;&gt;DC([-1, 4, 5])</a:t>
            </a:r>
            <a:endParaRPr sz="1200"/>
          </a:p>
          <a:p>
            <a:pPr marL="0" lvl="0" indent="0" algn="l" rtl="0">
              <a:spcBef>
                <a:spcPts val="600"/>
              </a:spcBef>
              <a:spcAft>
                <a:spcPts val="0"/>
              </a:spcAft>
              <a:buNone/>
            </a:pPr>
            <a:r>
              <a:rPr lang="en" sz="1200"/>
              <a:t>	9 (because 5+4 = 9)</a:t>
            </a:r>
            <a:endParaRPr sz="1200"/>
          </a:p>
          <a:p>
            <a:pPr marL="0" lvl="0" indent="0" algn="l" rtl="0">
              <a:spcBef>
                <a:spcPts val="600"/>
              </a:spcBef>
              <a:spcAft>
                <a:spcPts val="0"/>
              </a:spcAft>
              <a:buNone/>
            </a:pPr>
            <a:r>
              <a:rPr lang="en" sz="1200"/>
              <a:t>	&gt;&gt;DC([-1, 4, 5, -7])</a:t>
            </a:r>
            <a:endParaRPr sz="1200"/>
          </a:p>
          <a:p>
            <a:pPr marL="0" lvl="0" indent="0" algn="l" rtl="0">
              <a:spcBef>
                <a:spcPts val="600"/>
              </a:spcBef>
              <a:spcAft>
                <a:spcPts val="0"/>
              </a:spcAft>
              <a:buNone/>
            </a:pPr>
            <a:r>
              <a:rPr lang="en" sz="1200"/>
              <a:t>	4 (because -1 + 5 = 4)</a:t>
            </a:r>
            <a:endParaRPr sz="1200"/>
          </a:p>
          <a:p>
            <a:pPr marL="0" lvl="0" indent="0" algn="l" rtl="0">
              <a:spcBef>
                <a:spcPts val="600"/>
              </a:spcBef>
              <a:spcAft>
                <a:spcPts val="0"/>
              </a:spcAft>
              <a:buNone/>
            </a:pPr>
            <a:r>
              <a:rPr lang="en" sz="1200"/>
              <a:t>	&gt;&gt;DC([])</a:t>
            </a:r>
            <a:endParaRPr sz="1200"/>
          </a:p>
          <a:p>
            <a:pPr marL="0" lvl="0" indent="0" algn="l" rtl="0">
              <a:spcBef>
                <a:spcPts val="600"/>
              </a:spcBef>
              <a:spcAft>
                <a:spcPts val="0"/>
              </a:spcAft>
              <a:buNone/>
            </a:pPr>
            <a:r>
              <a:rPr lang="en" sz="1200"/>
              <a:t>	0</a:t>
            </a:r>
            <a:endParaRPr sz="1200"/>
          </a:p>
          <a:p>
            <a:pPr marL="0" lvl="0" indent="0" algn="l" rtl="0">
              <a:spcBef>
                <a:spcPts val="600"/>
              </a:spcBef>
              <a:spcAft>
                <a:spcPts val="0"/>
              </a:spcAft>
              <a:buNone/>
            </a:pPr>
            <a:r>
              <a:rPr lang="en" sz="1500"/>
              <a:t>	</a:t>
            </a:r>
            <a:r>
              <a:rPr lang="en" sz="1300"/>
              <a:t>________________________________________________________</a:t>
            </a:r>
            <a:endParaRPr sz="1300"/>
          </a:p>
          <a:p>
            <a:pPr marL="0" lvl="0" indent="0" algn="l" rtl="0">
              <a:spcBef>
                <a:spcPts val="600"/>
              </a:spcBef>
              <a:spcAft>
                <a:spcPts val="0"/>
              </a:spcAft>
              <a:buNone/>
            </a:pPr>
            <a:r>
              <a:rPr lang="en" sz="1300"/>
              <a:t>		_________________________________________________</a:t>
            </a:r>
            <a:endParaRPr sz="1300"/>
          </a:p>
          <a:p>
            <a:pPr marL="0" lvl="0" indent="0" algn="l" rtl="0">
              <a:spcBef>
                <a:spcPts val="600"/>
              </a:spcBef>
              <a:spcAft>
                <a:spcPts val="0"/>
              </a:spcAft>
              <a:buNone/>
            </a:pPr>
            <a:r>
              <a:rPr lang="en" sz="1300"/>
              <a:t>			__________________________________________</a:t>
            </a:r>
            <a:endParaRPr sz="1300"/>
          </a:p>
          <a:p>
            <a:pPr marL="0" lvl="0" indent="0" algn="l" rtl="0">
              <a:spcBef>
                <a:spcPts val="600"/>
              </a:spcBef>
              <a:spcAft>
                <a:spcPts val="0"/>
              </a:spcAft>
              <a:buNone/>
            </a:pPr>
            <a:r>
              <a:rPr lang="en" sz="1300"/>
              <a:t>		__________________________________________________</a:t>
            </a:r>
            <a:endParaRPr sz="1300"/>
          </a:p>
          <a:p>
            <a:pPr marL="0" lvl="0" indent="0" algn="l" rtl="0">
              <a:spcBef>
                <a:spcPts val="600"/>
              </a:spcBef>
              <a:spcAft>
                <a:spcPts val="0"/>
              </a:spcAft>
              <a:buNone/>
            </a:pPr>
            <a:r>
              <a:rPr lang="en" sz="1300"/>
              <a:t>			___________________________________________</a:t>
            </a:r>
            <a:endParaRPr sz="1300"/>
          </a:p>
          <a:p>
            <a:pPr marL="0" lvl="0" indent="0" algn="l" rtl="0">
              <a:spcBef>
                <a:spcPts val="600"/>
              </a:spcBef>
              <a:spcAft>
                <a:spcPts val="0"/>
              </a:spcAft>
              <a:buNone/>
            </a:pPr>
            <a:r>
              <a:rPr lang="en" sz="1300"/>
              <a:t>	_________________________________________________________</a:t>
            </a:r>
            <a:endParaRPr sz="1300"/>
          </a:p>
          <a:p>
            <a:pPr marL="0" lvl="0" indent="0" algn="l" rtl="0">
              <a:spcBef>
                <a:spcPts val="600"/>
              </a:spcBef>
              <a:spcAft>
                <a:spcPts val="0"/>
              </a:spcAft>
              <a:buNone/>
            </a:pP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893700" y="205996"/>
            <a:ext cx="5557200" cy="5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Deck of Cards</a:t>
            </a:r>
            <a:endParaRPr/>
          </a:p>
        </p:txBody>
      </p:sp>
      <p:sp>
        <p:nvSpPr>
          <p:cNvPr id="451" name="Google Shape;451;p56"/>
          <p:cNvSpPr txBox="1">
            <a:spLocks noGrp="1"/>
          </p:cNvSpPr>
          <p:nvPr>
            <p:ph type="body" idx="1"/>
          </p:nvPr>
        </p:nvSpPr>
        <p:spPr>
          <a:xfrm>
            <a:off x="840125" y="730675"/>
            <a:ext cx="6768000" cy="4177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500"/>
              <a:t>def DC(d):</a:t>
            </a:r>
            <a:endParaRPr sz="1500"/>
          </a:p>
          <a:p>
            <a:pPr marL="0" lvl="0" indent="0" algn="l" rtl="0">
              <a:spcBef>
                <a:spcPts val="600"/>
              </a:spcBef>
              <a:spcAft>
                <a:spcPts val="0"/>
              </a:spcAft>
              <a:buNone/>
            </a:pPr>
            <a:r>
              <a:rPr lang="en" sz="1500"/>
              <a:t>	*DC takes in a list d, which represents a deck of cards.</a:t>
            </a:r>
            <a:endParaRPr sz="1500"/>
          </a:p>
          <a:p>
            <a:pPr marL="0" lvl="0" indent="0" algn="l" rtl="0">
              <a:spcBef>
                <a:spcPts val="600"/>
              </a:spcBef>
              <a:spcAft>
                <a:spcPts val="0"/>
              </a:spcAft>
              <a:buNone/>
            </a:pPr>
            <a:r>
              <a:rPr lang="en" sz="1500"/>
              <a:t>	*You may use more lines than provided.</a:t>
            </a:r>
            <a:endParaRPr sz="1500"/>
          </a:p>
          <a:p>
            <a:pPr marL="0" lvl="0" indent="0" algn="l" rtl="0">
              <a:spcBef>
                <a:spcPts val="600"/>
              </a:spcBef>
              <a:spcAft>
                <a:spcPts val="0"/>
              </a:spcAft>
              <a:buNone/>
            </a:pPr>
            <a:r>
              <a:rPr lang="en" sz="1500"/>
              <a:t>	&gt;&gt;DC([-1, 4, 5])</a:t>
            </a:r>
            <a:endParaRPr sz="1500"/>
          </a:p>
          <a:p>
            <a:pPr marL="0" lvl="0" indent="0" algn="l" rtl="0">
              <a:spcBef>
                <a:spcPts val="600"/>
              </a:spcBef>
              <a:spcAft>
                <a:spcPts val="0"/>
              </a:spcAft>
              <a:buNone/>
            </a:pPr>
            <a:r>
              <a:rPr lang="en" sz="1500"/>
              <a:t>	9 (because 5+4 = 9)</a:t>
            </a:r>
            <a:endParaRPr sz="1500"/>
          </a:p>
          <a:p>
            <a:pPr marL="0" lvl="0" indent="0" algn="l" rtl="0">
              <a:spcBef>
                <a:spcPts val="600"/>
              </a:spcBef>
              <a:spcAft>
                <a:spcPts val="0"/>
              </a:spcAft>
              <a:buNone/>
            </a:pPr>
            <a:r>
              <a:rPr lang="en" sz="1500"/>
              <a:t>	&gt;&gt;DC([-1, 4, 5, -7])</a:t>
            </a:r>
            <a:endParaRPr sz="1500"/>
          </a:p>
          <a:p>
            <a:pPr marL="0" lvl="0" indent="0" algn="l" rtl="0">
              <a:spcBef>
                <a:spcPts val="600"/>
              </a:spcBef>
              <a:spcAft>
                <a:spcPts val="0"/>
              </a:spcAft>
              <a:buNone/>
            </a:pPr>
            <a:r>
              <a:rPr lang="en" sz="1500"/>
              <a:t>	4 (because -1 + 5 = 4)</a:t>
            </a:r>
            <a:endParaRPr sz="1500"/>
          </a:p>
          <a:p>
            <a:pPr marL="0" lvl="0" indent="0" algn="l" rtl="0">
              <a:spcBef>
                <a:spcPts val="600"/>
              </a:spcBef>
              <a:spcAft>
                <a:spcPts val="0"/>
              </a:spcAft>
              <a:buNone/>
            </a:pPr>
            <a:r>
              <a:rPr lang="en" sz="1500"/>
              <a:t>	</a:t>
            </a:r>
            <a:r>
              <a:rPr lang="en" sz="1500">
                <a:solidFill>
                  <a:srgbClr val="FF0000"/>
                </a:solidFill>
              </a:rPr>
              <a:t>def helper(d, total):</a:t>
            </a:r>
            <a:endParaRPr sz="1500">
              <a:solidFill>
                <a:srgbClr val="FF0000"/>
              </a:solidFill>
            </a:endParaRPr>
          </a:p>
          <a:p>
            <a:pPr marL="0" lvl="0" indent="0" algn="l" rtl="0">
              <a:spcBef>
                <a:spcPts val="600"/>
              </a:spcBef>
              <a:spcAft>
                <a:spcPts val="0"/>
              </a:spcAft>
              <a:buNone/>
            </a:pPr>
            <a:r>
              <a:rPr lang="en" sz="1500"/>
              <a:t>		______________________________________</a:t>
            </a:r>
            <a:endParaRPr sz="1500"/>
          </a:p>
          <a:p>
            <a:pPr marL="0" lvl="0" indent="0" algn="l" rtl="0">
              <a:spcBef>
                <a:spcPts val="600"/>
              </a:spcBef>
              <a:spcAft>
                <a:spcPts val="0"/>
              </a:spcAft>
              <a:buNone/>
            </a:pPr>
            <a:r>
              <a:rPr lang="en" sz="1500"/>
              <a:t>			________________________________</a:t>
            </a:r>
            <a:endParaRPr sz="1500"/>
          </a:p>
          <a:p>
            <a:pPr marL="0" lvl="0" indent="0" algn="l" rtl="0">
              <a:spcBef>
                <a:spcPts val="600"/>
              </a:spcBef>
              <a:spcAft>
                <a:spcPts val="0"/>
              </a:spcAft>
              <a:buNone/>
            </a:pPr>
            <a:r>
              <a:rPr lang="en" sz="1500"/>
              <a:t>		______________________________________</a:t>
            </a:r>
            <a:endParaRPr sz="1500"/>
          </a:p>
          <a:p>
            <a:pPr marL="0" lvl="0" indent="0" algn="l" rtl="0">
              <a:spcBef>
                <a:spcPts val="600"/>
              </a:spcBef>
              <a:spcAft>
                <a:spcPts val="0"/>
              </a:spcAft>
              <a:buNone/>
            </a:pPr>
            <a:r>
              <a:rPr lang="en" sz="1500"/>
              <a:t>			________________________________</a:t>
            </a:r>
            <a:endParaRPr sz="1500"/>
          </a:p>
          <a:p>
            <a:pPr marL="0" lvl="0" indent="0" algn="l" rtl="0">
              <a:spcBef>
                <a:spcPts val="600"/>
              </a:spcBef>
              <a:spcAft>
                <a:spcPts val="0"/>
              </a:spcAft>
              <a:buNone/>
            </a:pPr>
            <a:r>
              <a:rPr lang="en" sz="1500"/>
              <a:t>	</a:t>
            </a:r>
            <a:r>
              <a:rPr lang="en" sz="1500">
                <a:solidFill>
                  <a:srgbClr val="FF0000"/>
                </a:solidFill>
              </a:rPr>
              <a:t>return helper(d, 0)</a:t>
            </a:r>
            <a:endParaRPr sz="1500">
              <a:solidFill>
                <a:srgbClr val="FF0000"/>
              </a:solidFill>
            </a:endParaRPr>
          </a:p>
          <a:p>
            <a:pPr marL="0" lvl="0" indent="0" algn="l" rtl="0">
              <a:spcBef>
                <a:spcPts val="600"/>
              </a:spcBef>
              <a:spcAft>
                <a:spcPts val="0"/>
              </a:spcAft>
              <a:buNone/>
            </a:pPr>
            <a:endParaRPr sz="1500"/>
          </a:p>
        </p:txBody>
      </p:sp>
      <p:sp>
        <p:nvSpPr>
          <p:cNvPr id="452" name="Google Shape;452;p56"/>
          <p:cNvSpPr txBox="1"/>
          <p:nvPr/>
        </p:nvSpPr>
        <p:spPr>
          <a:xfrm>
            <a:off x="5636425" y="1746650"/>
            <a:ext cx="3118200" cy="22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0000"/>
                </a:solidFill>
                <a:latin typeface="Lato"/>
                <a:ea typeface="Lato"/>
                <a:cs typeface="Lato"/>
                <a:sym typeface="Lato"/>
              </a:rPr>
              <a:t>HINT</a:t>
            </a:r>
            <a:endParaRPr sz="1500">
              <a:solidFill>
                <a:srgbClr val="FF0000"/>
              </a:solidFill>
              <a:latin typeface="Lato"/>
              <a:ea typeface="Lato"/>
              <a:cs typeface="Lato"/>
              <a:sym typeface="Lato"/>
            </a:endParaRPr>
          </a:p>
          <a:p>
            <a:pPr marL="0" lvl="0" indent="0" algn="l" rtl="0">
              <a:spcBef>
                <a:spcPts val="0"/>
              </a:spcBef>
              <a:spcAft>
                <a:spcPts val="0"/>
              </a:spcAft>
              <a:buNone/>
            </a:pPr>
            <a:endParaRPr sz="1500">
              <a:solidFill>
                <a:srgbClr val="FF0000"/>
              </a:solidFill>
              <a:latin typeface="Lato"/>
              <a:ea typeface="Lato"/>
              <a:cs typeface="Lato"/>
              <a:sym typeface="Lato"/>
            </a:endParaRPr>
          </a:p>
          <a:p>
            <a:pPr marL="457200" lvl="0" indent="-323850" algn="l" rtl="0">
              <a:spcBef>
                <a:spcPts val="0"/>
              </a:spcBef>
              <a:spcAft>
                <a:spcPts val="0"/>
              </a:spcAft>
              <a:buClr>
                <a:srgbClr val="FF0000"/>
              </a:buClr>
              <a:buSzPts val="1500"/>
              <a:buFont typeface="Lato"/>
              <a:buChar char="●"/>
            </a:pPr>
            <a:r>
              <a:rPr lang="en" sz="1500">
                <a:solidFill>
                  <a:srgbClr val="FF0000"/>
                </a:solidFill>
                <a:latin typeface="Lato"/>
                <a:ea typeface="Lato"/>
                <a:cs typeface="Lato"/>
                <a:sym typeface="Lato"/>
              </a:rPr>
              <a:t>lst[-1] returns the last element of the list</a:t>
            </a:r>
            <a:endParaRPr sz="1500">
              <a:solidFill>
                <a:srgbClr val="FF0000"/>
              </a:solidFill>
              <a:latin typeface="Lato"/>
              <a:ea typeface="Lato"/>
              <a:cs typeface="Lato"/>
              <a:sym typeface="Lato"/>
            </a:endParaRPr>
          </a:p>
          <a:p>
            <a:pPr marL="457200" lvl="0" indent="-323850" algn="l" rtl="0">
              <a:spcBef>
                <a:spcPts val="0"/>
              </a:spcBef>
              <a:spcAft>
                <a:spcPts val="0"/>
              </a:spcAft>
              <a:buClr>
                <a:srgbClr val="FF0000"/>
              </a:buClr>
              <a:buSzPts val="1500"/>
              <a:buFont typeface="Lato"/>
              <a:buChar char="●"/>
            </a:pPr>
            <a:r>
              <a:rPr lang="en" sz="1500">
                <a:solidFill>
                  <a:srgbClr val="FF0000"/>
                </a:solidFill>
                <a:latin typeface="Lato"/>
                <a:ea typeface="Lato"/>
                <a:cs typeface="Lato"/>
                <a:sym typeface="Lato"/>
              </a:rPr>
              <a:t>lst[:-1] returns every elements of the list except the last element</a:t>
            </a:r>
            <a:endParaRPr sz="1500">
              <a:solidFill>
                <a:srgbClr val="FF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Google Shape;457;p57"/>
          <p:cNvSpPr txBox="1">
            <a:spLocks noGrp="1"/>
          </p:cNvSpPr>
          <p:nvPr>
            <p:ph type="title"/>
          </p:nvPr>
        </p:nvSpPr>
        <p:spPr>
          <a:xfrm>
            <a:off x="893700" y="205996"/>
            <a:ext cx="5557200" cy="58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Deck of Cards</a:t>
            </a:r>
            <a:endParaRPr/>
          </a:p>
        </p:txBody>
      </p:sp>
      <p:sp>
        <p:nvSpPr>
          <p:cNvPr id="458" name="Google Shape;458;p57"/>
          <p:cNvSpPr txBox="1">
            <a:spLocks noGrp="1"/>
          </p:cNvSpPr>
          <p:nvPr>
            <p:ph type="body" idx="1"/>
          </p:nvPr>
        </p:nvSpPr>
        <p:spPr>
          <a:xfrm>
            <a:off x="840125" y="730675"/>
            <a:ext cx="7550100" cy="425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500"/>
              <a:t>def DC(d):</a:t>
            </a:r>
            <a:endParaRPr sz="1500"/>
          </a:p>
          <a:p>
            <a:pPr marL="0" lvl="0" indent="0" algn="l" rtl="0">
              <a:spcBef>
                <a:spcPts val="600"/>
              </a:spcBef>
              <a:spcAft>
                <a:spcPts val="0"/>
              </a:spcAft>
              <a:buNone/>
            </a:pPr>
            <a:r>
              <a:rPr lang="en" sz="1500"/>
              <a:t>	*DC takes in a list d, which represents a deck of cards </a:t>
            </a:r>
            <a:endParaRPr sz="1500"/>
          </a:p>
          <a:p>
            <a:pPr marL="0" lvl="0" indent="0" algn="l" rtl="0">
              <a:spcBef>
                <a:spcPts val="600"/>
              </a:spcBef>
              <a:spcAft>
                <a:spcPts val="0"/>
              </a:spcAft>
              <a:buNone/>
            </a:pPr>
            <a:r>
              <a:rPr lang="en" sz="1500"/>
              <a:t>	&gt;&gt;DC([-1, 4, 5])</a:t>
            </a:r>
            <a:endParaRPr sz="1500"/>
          </a:p>
          <a:p>
            <a:pPr marL="0" lvl="0" indent="0" algn="l" rtl="0">
              <a:spcBef>
                <a:spcPts val="600"/>
              </a:spcBef>
              <a:spcAft>
                <a:spcPts val="0"/>
              </a:spcAft>
              <a:buNone/>
            </a:pPr>
            <a:r>
              <a:rPr lang="en" sz="1500"/>
              <a:t>	9 (because 5+4 = 9)</a:t>
            </a:r>
            <a:endParaRPr sz="1500"/>
          </a:p>
          <a:p>
            <a:pPr marL="0" lvl="0" indent="0" algn="l" rtl="0">
              <a:spcBef>
                <a:spcPts val="600"/>
              </a:spcBef>
              <a:spcAft>
                <a:spcPts val="0"/>
              </a:spcAft>
              <a:buNone/>
            </a:pPr>
            <a:r>
              <a:rPr lang="en" sz="1500"/>
              <a:t>	&gt;&gt;DC([-1, 4, 5, -7])</a:t>
            </a:r>
            <a:endParaRPr sz="1500"/>
          </a:p>
          <a:p>
            <a:pPr marL="0" lvl="0" indent="0" algn="l" rtl="0">
              <a:spcBef>
                <a:spcPts val="600"/>
              </a:spcBef>
              <a:spcAft>
                <a:spcPts val="0"/>
              </a:spcAft>
              <a:buNone/>
            </a:pPr>
            <a:r>
              <a:rPr lang="en" sz="1500"/>
              <a:t>	4 (because -1 + 5 = 4)</a:t>
            </a:r>
            <a:endParaRPr sz="1500"/>
          </a:p>
          <a:p>
            <a:pPr marL="0" lvl="0" indent="0" algn="l" rtl="0">
              <a:spcBef>
                <a:spcPts val="0"/>
              </a:spcBef>
              <a:spcAft>
                <a:spcPts val="0"/>
              </a:spcAft>
              <a:buNone/>
            </a:pPr>
            <a:r>
              <a:rPr lang="en" sz="1500"/>
              <a:t>	</a:t>
            </a:r>
            <a:r>
              <a:rPr lang="en" sz="1500">
                <a:solidFill>
                  <a:srgbClr val="FF0000"/>
                </a:solidFill>
              </a:rPr>
              <a:t>def helper(d, total):</a:t>
            </a:r>
            <a:endParaRPr sz="1500">
              <a:solidFill>
                <a:srgbClr val="FF0000"/>
              </a:solidFill>
            </a:endParaRPr>
          </a:p>
          <a:p>
            <a:pPr marL="0" lvl="0" indent="0" algn="l" rtl="0">
              <a:spcBef>
                <a:spcPts val="0"/>
              </a:spcBef>
              <a:spcAft>
                <a:spcPts val="0"/>
              </a:spcAft>
              <a:buNone/>
            </a:pPr>
            <a:r>
              <a:rPr lang="en" sz="1500"/>
              <a:t>		</a:t>
            </a:r>
            <a:r>
              <a:rPr lang="en" sz="1500">
                <a:solidFill>
                  <a:srgbClr val="FF0000"/>
                </a:solidFill>
              </a:rPr>
              <a:t>If (not d):</a:t>
            </a:r>
            <a:endParaRPr sz="1500">
              <a:solidFill>
                <a:srgbClr val="FF0000"/>
              </a:solidFill>
            </a:endParaRPr>
          </a:p>
          <a:p>
            <a:pPr marL="0" lvl="0" indent="0" algn="l" rtl="0">
              <a:spcBef>
                <a:spcPts val="0"/>
              </a:spcBef>
              <a:spcAft>
                <a:spcPts val="0"/>
              </a:spcAft>
              <a:buNone/>
            </a:pPr>
            <a:r>
              <a:rPr lang="en" sz="1500">
                <a:solidFill>
                  <a:srgbClr val="FF0000"/>
                </a:solidFill>
              </a:rPr>
              <a:t>			return total</a:t>
            </a:r>
            <a:endParaRPr sz="1500">
              <a:solidFill>
                <a:srgbClr val="FF0000"/>
              </a:solidFill>
            </a:endParaRPr>
          </a:p>
          <a:p>
            <a:pPr marL="0" lvl="0" indent="0" algn="l" rtl="0">
              <a:spcBef>
                <a:spcPts val="0"/>
              </a:spcBef>
              <a:spcAft>
                <a:spcPts val="0"/>
              </a:spcAft>
              <a:buNone/>
            </a:pPr>
            <a:r>
              <a:rPr lang="en" sz="1500"/>
              <a:t>		</a:t>
            </a:r>
            <a:r>
              <a:rPr lang="en" sz="1500">
                <a:solidFill>
                  <a:srgbClr val="FF0000"/>
                </a:solidFill>
              </a:rPr>
              <a:t>else:</a:t>
            </a:r>
            <a:endParaRPr sz="1500">
              <a:solidFill>
                <a:srgbClr val="FF0000"/>
              </a:solidFill>
            </a:endParaRPr>
          </a:p>
          <a:p>
            <a:pPr marL="0" lvl="0" indent="0" algn="l" rtl="0">
              <a:spcBef>
                <a:spcPts val="0"/>
              </a:spcBef>
              <a:spcAft>
                <a:spcPts val="0"/>
              </a:spcAft>
              <a:buNone/>
            </a:pPr>
            <a:r>
              <a:rPr lang="en" sz="1500">
                <a:solidFill>
                  <a:srgbClr val="FF0000"/>
                </a:solidFill>
              </a:rPr>
              <a:t>			return max(helper(d[1:-1], total + d[0]), </a:t>
            </a:r>
            <a:endParaRPr sz="1500">
              <a:solidFill>
                <a:srgbClr val="FF0000"/>
              </a:solidFill>
            </a:endParaRPr>
          </a:p>
          <a:p>
            <a:pPr marL="1828800" lvl="0" indent="457200" algn="l" rtl="0">
              <a:spcBef>
                <a:spcPts val="0"/>
              </a:spcBef>
              <a:spcAft>
                <a:spcPts val="0"/>
              </a:spcAft>
              <a:buNone/>
            </a:pPr>
            <a:r>
              <a:rPr lang="en" sz="1500">
                <a:solidFill>
                  <a:srgbClr val="FF0000"/>
                </a:solidFill>
              </a:rPr>
              <a:t> helper(d[1:-1], total+ d[-1]))</a:t>
            </a:r>
            <a:endParaRPr sz="1500">
              <a:solidFill>
                <a:srgbClr val="FF0000"/>
              </a:solidFill>
            </a:endParaRPr>
          </a:p>
          <a:p>
            <a:pPr marL="0" lvl="0" indent="0" algn="l" rtl="0">
              <a:spcBef>
                <a:spcPts val="0"/>
              </a:spcBef>
              <a:spcAft>
                <a:spcPts val="0"/>
              </a:spcAft>
              <a:buNone/>
            </a:pPr>
            <a:r>
              <a:rPr lang="en" sz="1500"/>
              <a:t>	</a:t>
            </a:r>
            <a:r>
              <a:rPr lang="en" sz="1500">
                <a:solidFill>
                  <a:srgbClr val="FF0000"/>
                </a:solidFill>
              </a:rPr>
              <a:t>return helper(d, 0)</a:t>
            </a:r>
            <a:endParaRPr sz="1500">
              <a:solidFill>
                <a:srgbClr val="FF0000"/>
              </a:solidFill>
            </a:endParaRPr>
          </a:p>
          <a:p>
            <a:pPr marL="0" lvl="0" indent="0" algn="l" rtl="0">
              <a:spcBef>
                <a:spcPts val="600"/>
              </a:spcBef>
              <a:spcAft>
                <a:spcPts val="0"/>
              </a:spcAft>
              <a:buNone/>
            </a:pP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Recursion Review:</a:t>
            </a:r>
            <a:endParaRPr/>
          </a:p>
        </p:txBody>
      </p:sp>
      <p:sp>
        <p:nvSpPr>
          <p:cNvPr id="218" name="Google Shape;218;p31"/>
          <p:cNvSpPr txBox="1">
            <a:spLocks noGrp="1"/>
          </p:cNvSpPr>
          <p:nvPr>
            <p:ph type="body" idx="1"/>
          </p:nvPr>
        </p:nvSpPr>
        <p:spPr>
          <a:xfrm>
            <a:off x="893700" y="1373600"/>
            <a:ext cx="7035900" cy="35523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Char char="▷"/>
            </a:pPr>
            <a:r>
              <a:rPr lang="en" sz="2100" b="1" i="1">
                <a:solidFill>
                  <a:schemeClr val="dk1"/>
                </a:solidFill>
              </a:rPr>
              <a:t>Base case</a:t>
            </a:r>
            <a:r>
              <a:rPr lang="en" sz="2100">
                <a:solidFill>
                  <a:schemeClr val="dk1"/>
                </a:solidFill>
              </a:rPr>
              <a:t>: The smallest or most trivial input; this should be an input for which you immediately know the answer</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b="1" i="1">
                <a:solidFill>
                  <a:schemeClr val="dk1"/>
                </a:solidFill>
              </a:rPr>
              <a:t>Recursive case</a:t>
            </a:r>
            <a:r>
              <a:rPr lang="en" sz="2100">
                <a:solidFill>
                  <a:schemeClr val="dk1"/>
                </a:solidFill>
              </a:rPr>
              <a:t>:</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b="1">
                <a:solidFill>
                  <a:schemeClr val="dk1"/>
                </a:solidFill>
              </a:rPr>
              <a:t>Recursive leap of faith / reduction</a:t>
            </a:r>
            <a:r>
              <a:rPr lang="en" sz="2100">
                <a:solidFill>
                  <a:schemeClr val="dk1"/>
                </a:solidFill>
              </a:rPr>
              <a:t> - we can assume our function works for </a:t>
            </a:r>
            <a:r>
              <a:rPr lang="en" sz="2100" i="1">
                <a:solidFill>
                  <a:schemeClr val="dk1"/>
                </a:solidFill>
              </a:rPr>
              <a:t>any </a:t>
            </a:r>
            <a:r>
              <a:rPr lang="en" sz="2100">
                <a:solidFill>
                  <a:schemeClr val="dk1"/>
                </a:solidFill>
              </a:rPr>
              <a:t>input </a:t>
            </a:r>
            <a:r>
              <a:rPr lang="en" sz="2100" i="1">
                <a:solidFill>
                  <a:schemeClr val="dk1"/>
                </a:solidFill>
              </a:rPr>
              <a:t>k</a:t>
            </a:r>
            <a:r>
              <a:rPr lang="en" sz="2100">
                <a:solidFill>
                  <a:schemeClr val="dk1"/>
                </a:solidFill>
              </a:rPr>
              <a:t> &lt; </a:t>
            </a:r>
            <a:r>
              <a:rPr lang="en" sz="2100" i="1">
                <a:solidFill>
                  <a:schemeClr val="dk1"/>
                </a:solidFill>
              </a:rPr>
              <a:t>n</a:t>
            </a:r>
            <a:r>
              <a:rPr lang="en" sz="2100">
                <a:solidFill>
                  <a:schemeClr val="dk1"/>
                </a:solidFill>
              </a:rPr>
              <a:t>; the tricky part is deciding what value(s) for </a:t>
            </a:r>
            <a:r>
              <a:rPr lang="en" sz="2100" i="1">
                <a:solidFill>
                  <a:schemeClr val="dk1"/>
                </a:solidFill>
              </a:rPr>
              <a:t>k</a:t>
            </a:r>
            <a:r>
              <a:rPr lang="en" sz="2100">
                <a:solidFill>
                  <a:schemeClr val="dk1"/>
                </a:solidFill>
              </a:rPr>
              <a:t> to use!</a:t>
            </a:r>
            <a:endParaRPr sz="2100">
              <a:solidFill>
                <a:schemeClr val="dk1"/>
              </a:solidFill>
            </a:endParaRPr>
          </a:p>
          <a:p>
            <a:pPr marL="914400" lvl="1" indent="-361950" algn="l" rtl="0">
              <a:lnSpc>
                <a:spcPct val="115000"/>
              </a:lnSpc>
              <a:spcBef>
                <a:spcPts val="0"/>
              </a:spcBef>
              <a:spcAft>
                <a:spcPts val="0"/>
              </a:spcAft>
              <a:buClr>
                <a:schemeClr val="dk1"/>
              </a:buClr>
              <a:buSzPts val="2100"/>
              <a:buChar char="○"/>
            </a:pPr>
            <a:r>
              <a:rPr lang="en" sz="2100" b="1">
                <a:solidFill>
                  <a:schemeClr val="dk1"/>
                </a:solidFill>
              </a:rPr>
              <a:t>Solving - </a:t>
            </a:r>
            <a:r>
              <a:rPr lang="en" sz="2100">
                <a:solidFill>
                  <a:schemeClr val="dk1"/>
                </a:solidFill>
              </a:rPr>
              <a:t>how can we use a reduction to solve our original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sp>
        <p:nvSpPr>
          <p:cNvPr id="463" name="Google Shape;463;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Deck of Cards</a:t>
            </a:r>
            <a:endParaRPr/>
          </a:p>
        </p:txBody>
      </p:sp>
      <p:sp>
        <p:nvSpPr>
          <p:cNvPr id="464" name="Google Shape;464;p58"/>
          <p:cNvSpPr txBox="1">
            <a:spLocks noGrp="1"/>
          </p:cNvSpPr>
          <p:nvPr>
            <p:ph type="body" idx="1"/>
          </p:nvPr>
        </p:nvSpPr>
        <p:spPr>
          <a:xfrm>
            <a:off x="893700" y="10633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500"/>
              <a:t>For this kind of question, it is difficult to test your code on large examples (e.g. 52 cards). However, if your code works on small examples that consider all cases(e.g. even or odd number of cards), you can trust that it would work for large examples. Such belief is necessary especially when implementing a tree recursive problem.</a:t>
            </a:r>
            <a:endParaRPr sz="2500"/>
          </a:p>
          <a:p>
            <a:pPr marL="0" lvl="0" indent="0" algn="l" rtl="0">
              <a:spcBef>
                <a:spcPts val="600"/>
              </a:spcBef>
              <a:spcAft>
                <a:spcPts val="0"/>
              </a:spcAft>
              <a:buNone/>
            </a:pPr>
            <a:endParaRPr/>
          </a:p>
          <a:p>
            <a:pPr marL="0" lvl="0" indent="0" algn="l" rtl="0">
              <a:spcBef>
                <a:spcPts val="60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ctrTitle"/>
          </p:nvPr>
        </p:nvSpPr>
        <p:spPr>
          <a:xfrm>
            <a:off x="685800" y="1583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TREES</a:t>
            </a:r>
            <a:endParaRPr/>
          </a:p>
        </p:txBody>
      </p:sp>
      <p:sp>
        <p:nvSpPr>
          <p:cNvPr id="470" name="Google Shape;470;p59"/>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pic>
        <p:nvPicPr>
          <p:cNvPr id="471" name="Google Shape;471;p59"/>
          <p:cNvPicPr preferRelativeResize="0"/>
          <p:nvPr/>
        </p:nvPicPr>
        <p:blipFill>
          <a:blip r:embed="rId3">
            <a:alphaModFix/>
          </a:blip>
          <a:stretch>
            <a:fillRect/>
          </a:stretch>
        </p:blipFill>
        <p:spPr>
          <a:xfrm rot="10800000">
            <a:off x="6028200" y="679198"/>
            <a:ext cx="2914200" cy="29681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600" fill="hold"/>
                                        <p:tgtEl>
                                          <p:spTgt spid="47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p:nvPr/>
        </p:nvSpPr>
        <p:spPr>
          <a:xfrm>
            <a:off x="6605400" y="1126975"/>
            <a:ext cx="2497200" cy="25977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solidFill>
                  <a:schemeClr val="dk1"/>
                </a:solidFill>
              </a:rPr>
              <a:t>TREE Facts</a:t>
            </a:r>
            <a:endParaRPr/>
          </a:p>
        </p:txBody>
      </p:sp>
      <p:sp>
        <p:nvSpPr>
          <p:cNvPr id="478" name="Google Shape;478;p60"/>
          <p:cNvSpPr txBox="1">
            <a:spLocks noGrp="1"/>
          </p:cNvSpPr>
          <p:nvPr>
            <p:ph type="body" idx="1"/>
          </p:nvPr>
        </p:nvSpPr>
        <p:spPr>
          <a:xfrm>
            <a:off x="893700" y="1005925"/>
            <a:ext cx="4885500" cy="3539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Botany</a:t>
            </a:r>
            <a:endParaRPr sz="1800">
              <a:solidFill>
                <a:srgbClr val="000000"/>
              </a:solidFill>
              <a:latin typeface="Raleway"/>
              <a:ea typeface="Raleway"/>
              <a:cs typeface="Raleway"/>
              <a:sym typeface="Raleway"/>
            </a:endParaRPr>
          </a:p>
          <a:p>
            <a:pPr marL="914400" lvl="1"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All trees have a </a:t>
            </a:r>
            <a:r>
              <a:rPr lang="en" sz="1800" b="1">
                <a:solidFill>
                  <a:schemeClr val="accent1"/>
                </a:solidFill>
                <a:latin typeface="Raleway"/>
                <a:ea typeface="Raleway"/>
                <a:cs typeface="Raleway"/>
                <a:sym typeface="Raleway"/>
              </a:rPr>
              <a:t>label</a:t>
            </a:r>
            <a:r>
              <a:rPr lang="en" sz="1800" b="1">
                <a:solidFill>
                  <a:srgbClr val="000000"/>
                </a:solidFill>
                <a:latin typeface="Raleway"/>
                <a:ea typeface="Raleway"/>
                <a:cs typeface="Raleway"/>
                <a:sym typeface="Raleway"/>
              </a:rPr>
              <a:t> </a:t>
            </a:r>
            <a:r>
              <a:rPr lang="en" sz="1800">
                <a:solidFill>
                  <a:srgbClr val="000000"/>
                </a:solidFill>
                <a:latin typeface="Raleway"/>
                <a:ea typeface="Raleway"/>
                <a:cs typeface="Raleway"/>
                <a:sym typeface="Raleway"/>
              </a:rPr>
              <a:t>and</a:t>
            </a:r>
            <a:r>
              <a:rPr lang="en" sz="1800" b="1">
                <a:solidFill>
                  <a:srgbClr val="000000"/>
                </a:solidFill>
                <a:latin typeface="Raleway"/>
                <a:ea typeface="Raleway"/>
                <a:cs typeface="Raleway"/>
                <a:sym typeface="Raleway"/>
              </a:rPr>
              <a:t> </a:t>
            </a:r>
            <a:r>
              <a:rPr lang="en" sz="1800" b="1">
                <a:solidFill>
                  <a:schemeClr val="accent1"/>
                </a:solidFill>
                <a:latin typeface="Raleway"/>
                <a:ea typeface="Raleway"/>
                <a:cs typeface="Raleway"/>
                <a:sym typeface="Raleway"/>
              </a:rPr>
              <a:t>branches</a:t>
            </a:r>
            <a:endParaRPr sz="1800">
              <a:solidFill>
                <a:schemeClr val="accent1"/>
              </a:solidFill>
              <a:latin typeface="Raleway"/>
              <a:ea typeface="Raleway"/>
              <a:cs typeface="Raleway"/>
              <a:sym typeface="Raleway"/>
            </a:endParaRPr>
          </a:p>
          <a:p>
            <a:pPr marL="914400" lvl="1" indent="-342900" algn="l" rtl="0">
              <a:lnSpc>
                <a:spcPct val="150000"/>
              </a:lnSpc>
              <a:spcBef>
                <a:spcPts val="0"/>
              </a:spcBef>
              <a:spcAft>
                <a:spcPts val="0"/>
              </a:spcAft>
              <a:buClr>
                <a:srgbClr val="000000"/>
              </a:buClr>
              <a:buSzPts val="1800"/>
              <a:buFont typeface="Raleway"/>
              <a:buChar char="○"/>
            </a:pPr>
            <a:r>
              <a:rPr lang="en" sz="1800" b="1">
                <a:solidFill>
                  <a:schemeClr val="accent1"/>
                </a:solidFill>
                <a:latin typeface="Raleway"/>
                <a:ea typeface="Raleway"/>
                <a:cs typeface="Raleway"/>
                <a:sym typeface="Raleway"/>
              </a:rPr>
              <a:t>Branches</a:t>
            </a:r>
            <a:r>
              <a:rPr lang="en" sz="1800">
                <a:solidFill>
                  <a:srgbClr val="000000"/>
                </a:solidFill>
                <a:latin typeface="Raleway"/>
                <a:ea typeface="Raleway"/>
                <a:cs typeface="Raleway"/>
                <a:sym typeface="Raleway"/>
              </a:rPr>
              <a:t> are also trees (what does this imply about the way we should solve tree problems? </a:t>
            </a:r>
            <a:r>
              <a:rPr lang="en" sz="1800" i="1">
                <a:solidFill>
                  <a:srgbClr val="000000"/>
                </a:solidFill>
                <a:latin typeface="Raleway"/>
                <a:ea typeface="Raleway"/>
                <a:cs typeface="Raleway"/>
                <a:sym typeface="Raleway"/>
              </a:rPr>
              <a:t>Use recursion</a:t>
            </a:r>
            <a:r>
              <a:rPr lang="en" sz="1800">
                <a:solidFill>
                  <a:srgbClr val="000000"/>
                </a:solidFill>
                <a:latin typeface="Raleway"/>
                <a:ea typeface="Raleway"/>
                <a:cs typeface="Raleway"/>
                <a:sym typeface="Raleway"/>
              </a:rPr>
              <a:t>)</a:t>
            </a:r>
            <a:endParaRPr sz="1800">
              <a:solidFill>
                <a:srgbClr val="000000"/>
              </a:solidFill>
              <a:latin typeface="Raleway"/>
              <a:ea typeface="Raleway"/>
              <a:cs typeface="Raleway"/>
              <a:sym typeface="Raleway"/>
            </a:endParaRPr>
          </a:p>
          <a:p>
            <a:pPr marL="914400" lvl="1"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Trees without branches are </a:t>
            </a:r>
            <a:r>
              <a:rPr lang="en" sz="1800" b="1">
                <a:solidFill>
                  <a:schemeClr val="accent1"/>
                </a:solidFill>
                <a:latin typeface="Raleway"/>
                <a:ea typeface="Raleway"/>
                <a:cs typeface="Raleway"/>
                <a:sym typeface="Raleway"/>
              </a:rPr>
              <a:t>leaves</a:t>
            </a:r>
            <a:r>
              <a:rPr lang="en" sz="1800">
                <a:solidFill>
                  <a:schemeClr val="accent1"/>
                </a:solidFill>
                <a:latin typeface="Raleway"/>
                <a:ea typeface="Raleway"/>
                <a:cs typeface="Raleway"/>
                <a:sym typeface="Raleway"/>
              </a:rPr>
              <a:t>.</a:t>
            </a:r>
            <a:r>
              <a:rPr lang="en" sz="1800">
                <a:solidFill>
                  <a:srgbClr val="000000"/>
                </a:solidFill>
                <a:latin typeface="Raleway"/>
                <a:ea typeface="Raleway"/>
                <a:cs typeface="Raleway"/>
                <a:sym typeface="Raleway"/>
              </a:rPr>
              <a:t> </a:t>
            </a:r>
            <a:endParaRPr sz="1800">
              <a:solidFill>
                <a:srgbClr val="000000"/>
              </a:solidFill>
              <a:latin typeface="Raleway"/>
              <a:ea typeface="Raleway"/>
              <a:cs typeface="Raleway"/>
              <a:sym typeface="Raleway"/>
            </a:endParaRPr>
          </a:p>
          <a:p>
            <a:pPr marL="914400" lvl="1" indent="-342900" algn="l" rtl="0">
              <a:lnSpc>
                <a:spcPct val="150000"/>
              </a:lnSpc>
              <a:spcBef>
                <a:spcPts val="0"/>
              </a:spcBef>
              <a:spcAft>
                <a:spcPts val="0"/>
              </a:spcAft>
              <a:buClr>
                <a:srgbClr val="000000"/>
              </a:buClr>
              <a:buSzPts val="1800"/>
              <a:buFont typeface="Raleway"/>
              <a:buChar char="○"/>
            </a:pPr>
            <a:r>
              <a:rPr lang="en" sz="1800" b="1">
                <a:solidFill>
                  <a:schemeClr val="accent1"/>
                </a:solidFill>
                <a:latin typeface="Raleway"/>
                <a:ea typeface="Raleway"/>
                <a:cs typeface="Raleway"/>
                <a:sym typeface="Raleway"/>
              </a:rPr>
              <a:t>Nodes</a:t>
            </a:r>
            <a:r>
              <a:rPr lang="en" sz="1800" b="1">
                <a:solidFill>
                  <a:srgbClr val="000000"/>
                </a:solidFill>
                <a:latin typeface="Raleway"/>
                <a:ea typeface="Raleway"/>
                <a:cs typeface="Raleway"/>
                <a:sym typeface="Raleway"/>
              </a:rPr>
              <a:t> </a:t>
            </a:r>
            <a:r>
              <a:rPr lang="en" sz="1800">
                <a:solidFill>
                  <a:srgbClr val="000000"/>
                </a:solidFill>
                <a:latin typeface="Raleway"/>
                <a:ea typeface="Raleway"/>
                <a:cs typeface="Raleway"/>
                <a:sym typeface="Raleway"/>
              </a:rPr>
              <a:t>mark out individual points in a tree structure: </a:t>
            </a:r>
            <a:endParaRPr sz="1800">
              <a:solidFill>
                <a:srgbClr val="000000"/>
              </a:solidFill>
              <a:latin typeface="Raleway"/>
              <a:ea typeface="Raleway"/>
              <a:cs typeface="Raleway"/>
              <a:sym typeface="Raleway"/>
            </a:endParaRPr>
          </a:p>
          <a:p>
            <a:pPr marL="914400" lvl="0" indent="0" algn="l" rtl="0">
              <a:lnSpc>
                <a:spcPct val="150000"/>
              </a:lnSpc>
              <a:spcBef>
                <a:spcPts val="600"/>
              </a:spcBef>
              <a:spcAft>
                <a:spcPts val="0"/>
              </a:spcAft>
              <a:buNone/>
            </a:pPr>
            <a:endParaRPr sz="1800">
              <a:solidFill>
                <a:srgbClr val="000000"/>
              </a:solidFill>
              <a:latin typeface="Raleway"/>
              <a:ea typeface="Raleway"/>
              <a:cs typeface="Raleway"/>
              <a:sym typeface="Raleway"/>
            </a:endParaRPr>
          </a:p>
        </p:txBody>
      </p:sp>
      <p:grpSp>
        <p:nvGrpSpPr>
          <p:cNvPr id="479" name="Google Shape;479;p60"/>
          <p:cNvGrpSpPr/>
          <p:nvPr/>
        </p:nvGrpSpPr>
        <p:grpSpPr>
          <a:xfrm>
            <a:off x="6751350" y="1334550"/>
            <a:ext cx="2111725" cy="2212850"/>
            <a:chOff x="6751350" y="1334550"/>
            <a:chExt cx="2111725" cy="2212850"/>
          </a:xfrm>
        </p:grpSpPr>
        <p:sp>
          <p:nvSpPr>
            <p:cNvPr id="480" name="Google Shape;480;p60"/>
            <p:cNvSpPr/>
            <p:nvPr/>
          </p:nvSpPr>
          <p:spPr>
            <a:xfrm>
              <a:off x="7834725" y="13345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1</a:t>
              </a:r>
              <a:endParaRPr>
                <a:solidFill>
                  <a:srgbClr val="FFFFFF"/>
                </a:solidFill>
              </a:endParaRPr>
            </a:p>
          </p:txBody>
        </p:sp>
        <p:sp>
          <p:nvSpPr>
            <p:cNvPr id="481" name="Google Shape;481;p60"/>
            <p:cNvSpPr/>
            <p:nvPr/>
          </p:nvSpPr>
          <p:spPr>
            <a:xfrm>
              <a:off x="7197450"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482" name="Google Shape;482;p60"/>
            <p:cNvSpPr/>
            <p:nvPr/>
          </p:nvSpPr>
          <p:spPr>
            <a:xfrm>
              <a:off x="8416975"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3</a:t>
              </a:r>
              <a:endParaRPr>
                <a:solidFill>
                  <a:srgbClr val="FFFFFF"/>
                </a:solidFill>
              </a:endParaRPr>
            </a:p>
          </p:txBody>
        </p:sp>
        <p:sp>
          <p:nvSpPr>
            <p:cNvPr id="483" name="Google Shape;483;p60"/>
            <p:cNvSpPr/>
            <p:nvPr/>
          </p:nvSpPr>
          <p:spPr>
            <a:xfrm>
              <a:off x="6751350"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4</a:t>
              </a:r>
              <a:endParaRPr>
                <a:solidFill>
                  <a:srgbClr val="FFFFFF"/>
                </a:solidFill>
              </a:endParaRPr>
            </a:p>
          </p:txBody>
        </p:sp>
        <p:sp>
          <p:nvSpPr>
            <p:cNvPr id="484" name="Google Shape;484;p60"/>
            <p:cNvSpPr/>
            <p:nvPr/>
          </p:nvSpPr>
          <p:spPr>
            <a:xfrm>
              <a:off x="7746775"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5</a:t>
              </a:r>
              <a:endParaRPr>
                <a:solidFill>
                  <a:srgbClr val="FFFFFF"/>
                </a:solidFill>
              </a:endParaRPr>
            </a:p>
          </p:txBody>
        </p:sp>
        <p:cxnSp>
          <p:nvCxnSpPr>
            <p:cNvPr id="485" name="Google Shape;485;p60"/>
            <p:cNvCxnSpPr>
              <a:stCxn id="480" idx="4"/>
              <a:endCxn id="481" idx="0"/>
            </p:cNvCxnSpPr>
            <p:nvPr/>
          </p:nvCxnSpPr>
          <p:spPr>
            <a:xfrm flipH="1">
              <a:off x="7420575" y="1780650"/>
              <a:ext cx="637200" cy="48540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60"/>
            <p:cNvCxnSpPr>
              <a:stCxn id="480" idx="4"/>
              <a:endCxn id="482" idx="0"/>
            </p:cNvCxnSpPr>
            <p:nvPr/>
          </p:nvCxnSpPr>
          <p:spPr>
            <a:xfrm>
              <a:off x="8057775" y="1780650"/>
              <a:ext cx="582300" cy="485400"/>
            </a:xfrm>
            <a:prstGeom prst="straightConnector1">
              <a:avLst/>
            </a:prstGeom>
            <a:noFill/>
            <a:ln w="9525" cap="flat" cmpd="sng">
              <a:solidFill>
                <a:schemeClr val="dk2"/>
              </a:solidFill>
              <a:prstDash val="solid"/>
              <a:round/>
              <a:headEnd type="none" w="med" len="med"/>
              <a:tailEnd type="none" w="med" len="med"/>
            </a:ln>
          </p:spPr>
        </p:cxnSp>
        <p:cxnSp>
          <p:nvCxnSpPr>
            <p:cNvPr id="487" name="Google Shape;487;p60"/>
            <p:cNvCxnSpPr>
              <a:stCxn id="481" idx="4"/>
              <a:endCxn id="483" idx="0"/>
            </p:cNvCxnSpPr>
            <p:nvPr/>
          </p:nvCxnSpPr>
          <p:spPr>
            <a:xfrm flipH="1">
              <a:off x="6974400" y="2712050"/>
              <a:ext cx="446100" cy="3894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60"/>
            <p:cNvCxnSpPr>
              <a:stCxn id="481" idx="4"/>
              <a:endCxn id="484" idx="0"/>
            </p:cNvCxnSpPr>
            <p:nvPr/>
          </p:nvCxnSpPr>
          <p:spPr>
            <a:xfrm>
              <a:off x="7420500" y="2712050"/>
              <a:ext cx="549300" cy="389400"/>
            </a:xfrm>
            <a:prstGeom prst="straightConnector1">
              <a:avLst/>
            </a:prstGeom>
            <a:noFill/>
            <a:ln w="9525" cap="flat" cmpd="sng">
              <a:solidFill>
                <a:schemeClr val="dk2"/>
              </a:solidFill>
              <a:prstDash val="solid"/>
              <a:round/>
              <a:headEnd type="none" w="med" len="med"/>
              <a:tailEnd type="none" w="med" len="med"/>
            </a:ln>
          </p:spPr>
        </p:cxnSp>
      </p:grpSp>
      <p:sp>
        <p:nvSpPr>
          <p:cNvPr id="489" name="Google Shape;489;p60"/>
          <p:cNvSpPr txBox="1"/>
          <p:nvPr/>
        </p:nvSpPr>
        <p:spPr>
          <a:xfrm>
            <a:off x="6498750" y="3788250"/>
            <a:ext cx="2710500" cy="6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Quick Exercise: Find all trees!</a:t>
            </a:r>
            <a:endParaRPr b="1">
              <a:latin typeface="Lato"/>
              <a:ea typeface="Lato"/>
              <a:cs typeface="Lato"/>
              <a:sym typeface="Lato"/>
            </a:endParaRPr>
          </a:p>
        </p:txBody>
      </p:sp>
      <p:sp>
        <p:nvSpPr>
          <p:cNvPr id="490" name="Google Shape;490;p60"/>
          <p:cNvSpPr/>
          <p:nvPr/>
        </p:nvSpPr>
        <p:spPr>
          <a:xfrm>
            <a:off x="6711038" y="2207950"/>
            <a:ext cx="1529400" cy="1424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0"/>
          <p:cNvSpPr/>
          <p:nvPr/>
        </p:nvSpPr>
        <p:spPr>
          <a:xfrm>
            <a:off x="8346950" y="2207950"/>
            <a:ext cx="582300" cy="564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0"/>
          <p:cNvSpPr/>
          <p:nvPr/>
        </p:nvSpPr>
        <p:spPr>
          <a:xfrm>
            <a:off x="6711038" y="3053575"/>
            <a:ext cx="582300" cy="564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0"/>
          <p:cNvSpPr/>
          <p:nvPr/>
        </p:nvSpPr>
        <p:spPr>
          <a:xfrm>
            <a:off x="7684250" y="3053575"/>
            <a:ext cx="582300" cy="564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0"/>
          <p:cNvSpPr/>
          <p:nvPr/>
        </p:nvSpPr>
        <p:spPr>
          <a:xfrm>
            <a:off x="3719925" y="40015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1</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1000"/>
                                        <p:tgtEl>
                                          <p:spTgt spid="4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
                                        </p:tgtEl>
                                        <p:attrNameLst>
                                          <p:attrName>style.visibility</p:attrName>
                                        </p:attrNameLst>
                                      </p:cBhvr>
                                      <p:to>
                                        <p:strVal val="visible"/>
                                      </p:to>
                                    </p:set>
                                    <p:animEffect transition="in" filter="fade">
                                      <p:cBhvr>
                                        <p:cTn id="12" dur="1000"/>
                                        <p:tgtEl>
                                          <p:spTgt spid="4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10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
                                        </p:tgtEl>
                                        <p:attrNameLst>
                                          <p:attrName>style.visibility</p:attrName>
                                        </p:attrNameLst>
                                      </p:cBhvr>
                                      <p:to>
                                        <p:strVal val="visible"/>
                                      </p:to>
                                    </p:set>
                                    <p:animEffect transition="in" filter="fade">
                                      <p:cBhvr>
                                        <p:cTn id="22" dur="1000"/>
                                        <p:tgtEl>
                                          <p:spTgt spid="4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solidFill>
                  <a:schemeClr val="dk1"/>
                </a:solidFill>
              </a:rPr>
              <a:t>Example Implementations</a:t>
            </a:r>
            <a:endParaRPr/>
          </a:p>
        </p:txBody>
      </p:sp>
      <p:sp>
        <p:nvSpPr>
          <p:cNvPr id="500" name="Google Shape;500;p61"/>
          <p:cNvSpPr txBox="1">
            <a:spLocks noGrp="1"/>
          </p:cNvSpPr>
          <p:nvPr>
            <p:ph type="body" idx="1"/>
          </p:nvPr>
        </p:nvSpPr>
        <p:spPr>
          <a:xfrm>
            <a:off x="893700" y="1063400"/>
            <a:ext cx="3678300" cy="3539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600"/>
              </a:spcBef>
              <a:spcAft>
                <a:spcPts val="0"/>
              </a:spcAft>
              <a:buNone/>
            </a:pPr>
            <a:r>
              <a:rPr lang="en" sz="1800" b="1">
                <a:solidFill>
                  <a:srgbClr val="000000"/>
                </a:solidFill>
                <a:latin typeface="Raleway"/>
                <a:ea typeface="Raleway"/>
                <a:cs typeface="Raleway"/>
                <a:sym typeface="Raleway"/>
              </a:rPr>
              <a:t>Functions</a:t>
            </a:r>
            <a:endParaRPr sz="1800" b="1">
              <a:solidFill>
                <a:srgbClr val="000000"/>
              </a:solidFill>
              <a:latin typeface="Raleway"/>
              <a:ea typeface="Raleway"/>
              <a:cs typeface="Raleway"/>
              <a:sym typeface="Raleway"/>
            </a:endParaRPr>
          </a:p>
          <a:p>
            <a:pPr marL="457200" marR="0" lvl="0" indent="-342900" algn="l" rtl="0">
              <a:lnSpc>
                <a:spcPct val="150000"/>
              </a:lnSpc>
              <a:spcBef>
                <a:spcPts val="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tree(label, branches): constructs a tree</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is_leaf(tree)</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branches(tree)</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label(tree)</a:t>
            </a:r>
            <a:endParaRPr sz="1800">
              <a:solidFill>
                <a:srgbClr val="000000"/>
              </a:solidFill>
              <a:latin typeface="Raleway"/>
              <a:ea typeface="Raleway"/>
              <a:cs typeface="Raleway"/>
              <a:sym typeface="Raleway"/>
            </a:endParaRPr>
          </a:p>
          <a:p>
            <a:pPr marL="0" marR="0" lvl="0" indent="0" algn="l" rtl="0">
              <a:lnSpc>
                <a:spcPct val="150000"/>
              </a:lnSpc>
              <a:spcBef>
                <a:spcPts val="600"/>
              </a:spcBef>
              <a:spcAft>
                <a:spcPts val="0"/>
              </a:spcAft>
              <a:buNone/>
            </a:pPr>
            <a:endParaRPr sz="1800">
              <a:solidFill>
                <a:srgbClr val="000000"/>
              </a:solidFill>
              <a:latin typeface="Raleway"/>
              <a:ea typeface="Raleway"/>
              <a:cs typeface="Raleway"/>
              <a:sym typeface="Raleway"/>
            </a:endParaRPr>
          </a:p>
        </p:txBody>
      </p:sp>
      <p:sp>
        <p:nvSpPr>
          <p:cNvPr id="501" name="Google Shape;501;p61"/>
          <p:cNvSpPr txBox="1">
            <a:spLocks noGrp="1"/>
          </p:cNvSpPr>
          <p:nvPr>
            <p:ph type="body" idx="1"/>
          </p:nvPr>
        </p:nvSpPr>
        <p:spPr>
          <a:xfrm>
            <a:off x="4945225" y="1063400"/>
            <a:ext cx="3678300" cy="3539700"/>
          </a:xfrm>
          <a:prstGeom prst="rect">
            <a:avLst/>
          </a:prstGeom>
        </p:spPr>
        <p:txBody>
          <a:bodyPr spcFirstLastPara="1" wrap="square" lIns="91425" tIns="91425" rIns="91425" bIns="91425" anchor="t" anchorCtr="0">
            <a:noAutofit/>
          </a:bodyPr>
          <a:lstStyle/>
          <a:p>
            <a:pPr marL="0" marR="0" lvl="0" indent="0" algn="l" rtl="0">
              <a:lnSpc>
                <a:spcPct val="150000"/>
              </a:lnSpc>
              <a:spcBef>
                <a:spcPts val="600"/>
              </a:spcBef>
              <a:spcAft>
                <a:spcPts val="0"/>
              </a:spcAft>
              <a:buNone/>
            </a:pPr>
            <a:r>
              <a:rPr lang="en" sz="1800" b="1">
                <a:solidFill>
                  <a:srgbClr val="000000"/>
                </a:solidFill>
                <a:latin typeface="Raleway"/>
                <a:ea typeface="Raleway"/>
                <a:cs typeface="Raleway"/>
                <a:sym typeface="Raleway"/>
              </a:rPr>
              <a:t>OOP</a:t>
            </a:r>
            <a:r>
              <a:rPr lang="en" sz="1800">
                <a:solidFill>
                  <a:srgbClr val="000000"/>
                </a:solidFill>
                <a:latin typeface="Raleway"/>
                <a:ea typeface="Raleway"/>
                <a:cs typeface="Raleway"/>
                <a:sym typeface="Raleway"/>
              </a:rPr>
              <a:t>: defined in terms of objects</a:t>
            </a:r>
            <a:endParaRPr sz="1800">
              <a:solidFill>
                <a:srgbClr val="000000"/>
              </a:solidFill>
              <a:latin typeface="Raleway"/>
              <a:ea typeface="Raleway"/>
              <a:cs typeface="Raleway"/>
              <a:sym typeface="Raleway"/>
            </a:endParaRPr>
          </a:p>
          <a:p>
            <a:pPr marL="457200" marR="0" lvl="0" indent="-342900" algn="l" rtl="0">
              <a:lnSpc>
                <a:spcPct val="150000"/>
              </a:lnSpc>
              <a:spcBef>
                <a:spcPts val="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 = Tree(label, branches): constructs a tree as an object</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t.is_leaf() </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t.branches()</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t.label</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Mutable</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Dot notation</a:t>
            </a:r>
            <a:endParaRPr sz="1800">
              <a:solidFill>
                <a:srgbClr val="000000"/>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2"/>
          <p:cNvSpPr txBox="1"/>
          <p:nvPr/>
        </p:nvSpPr>
        <p:spPr>
          <a:xfrm>
            <a:off x="5779200" y="1309600"/>
            <a:ext cx="3236100" cy="32931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Leaves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507" name="Google Shape;507;p6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b="1">
                <a:solidFill>
                  <a:schemeClr val="dk1"/>
                </a:solidFill>
              </a:rPr>
              <a:t>Typical way to solve tree problems</a:t>
            </a:r>
            <a:endParaRPr/>
          </a:p>
        </p:txBody>
      </p:sp>
      <p:sp>
        <p:nvSpPr>
          <p:cNvPr id="508" name="Google Shape;508;p62"/>
          <p:cNvSpPr txBox="1">
            <a:spLocks noGrp="1"/>
          </p:cNvSpPr>
          <p:nvPr>
            <p:ph type="body" idx="1"/>
          </p:nvPr>
        </p:nvSpPr>
        <p:spPr>
          <a:xfrm>
            <a:off x="893700" y="1005925"/>
            <a:ext cx="4885500" cy="35397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Process the leaf (Base Case!)</a:t>
            </a:r>
            <a:endParaRPr sz="1800">
              <a:solidFill>
                <a:srgbClr val="000000"/>
              </a:solidFill>
              <a:latin typeface="Raleway"/>
              <a:ea typeface="Raleway"/>
              <a:cs typeface="Raleway"/>
              <a:sym typeface="Raleway"/>
            </a:endParaRPr>
          </a:p>
          <a:p>
            <a:pPr marL="914400" marR="0" lvl="1"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if is_leaf(t): …</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Recurse on all the branches </a:t>
            </a:r>
            <a:endParaRPr sz="1800">
              <a:solidFill>
                <a:srgbClr val="000000"/>
              </a:solidFill>
              <a:latin typeface="Raleway"/>
              <a:ea typeface="Raleway"/>
              <a:cs typeface="Raleway"/>
              <a:sym typeface="Raleway"/>
            </a:endParaRPr>
          </a:p>
          <a:p>
            <a:pPr marL="914400" marR="0" lvl="1"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 for b in branches(t) if …] </a:t>
            </a:r>
            <a:endParaRPr sz="1800">
              <a:solidFill>
                <a:srgbClr val="000000"/>
              </a:solidFill>
              <a:latin typeface="Raleway"/>
              <a:ea typeface="Raleway"/>
              <a:cs typeface="Raleway"/>
              <a:sym typeface="Raleway"/>
            </a:endParaRPr>
          </a:p>
          <a:p>
            <a:pPr marL="914400" marR="0" lvl="1"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for b in branches(t): …</a:t>
            </a:r>
            <a:endParaRPr sz="1800">
              <a:solidFill>
                <a:srgbClr val="000000"/>
              </a:solidFill>
              <a:latin typeface="Raleway"/>
              <a:ea typeface="Raleway"/>
              <a:cs typeface="Raleway"/>
              <a:sym typeface="Raleway"/>
            </a:endParaRPr>
          </a:p>
          <a:p>
            <a:pPr marL="457200" marR="0" lvl="0" indent="-342900" algn="l" rtl="0">
              <a:lnSpc>
                <a:spcPct val="150000"/>
              </a:lnSpc>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We sometimes skip processing the leaf, because base case may be handled in our recursive call. More on that later!</a:t>
            </a:r>
            <a:endParaRPr sz="1800">
              <a:solidFill>
                <a:srgbClr val="000000"/>
              </a:solidFill>
              <a:latin typeface="Raleway"/>
              <a:ea typeface="Raleway"/>
              <a:cs typeface="Raleway"/>
              <a:sym typeface="Raleway"/>
            </a:endParaRPr>
          </a:p>
        </p:txBody>
      </p:sp>
      <p:grpSp>
        <p:nvGrpSpPr>
          <p:cNvPr id="509" name="Google Shape;509;p62"/>
          <p:cNvGrpSpPr/>
          <p:nvPr/>
        </p:nvGrpSpPr>
        <p:grpSpPr>
          <a:xfrm>
            <a:off x="7208818" y="2477599"/>
            <a:ext cx="1760334" cy="1844632"/>
            <a:chOff x="6751350" y="1334550"/>
            <a:chExt cx="2111725" cy="2212850"/>
          </a:xfrm>
        </p:grpSpPr>
        <p:sp>
          <p:nvSpPr>
            <p:cNvPr id="510" name="Google Shape;510;p62"/>
            <p:cNvSpPr/>
            <p:nvPr/>
          </p:nvSpPr>
          <p:spPr>
            <a:xfrm>
              <a:off x="7834725" y="13345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1</a:t>
              </a:r>
              <a:endParaRPr>
                <a:solidFill>
                  <a:srgbClr val="FFFFFF"/>
                </a:solidFill>
              </a:endParaRPr>
            </a:p>
          </p:txBody>
        </p:sp>
        <p:sp>
          <p:nvSpPr>
            <p:cNvPr id="511" name="Google Shape;511;p62"/>
            <p:cNvSpPr/>
            <p:nvPr/>
          </p:nvSpPr>
          <p:spPr>
            <a:xfrm>
              <a:off x="7197450"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512" name="Google Shape;512;p62"/>
            <p:cNvSpPr/>
            <p:nvPr/>
          </p:nvSpPr>
          <p:spPr>
            <a:xfrm>
              <a:off x="8416975"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3</a:t>
              </a:r>
              <a:endParaRPr>
                <a:solidFill>
                  <a:srgbClr val="FFFFFF"/>
                </a:solidFill>
              </a:endParaRPr>
            </a:p>
          </p:txBody>
        </p:sp>
        <p:sp>
          <p:nvSpPr>
            <p:cNvPr id="513" name="Google Shape;513;p62"/>
            <p:cNvSpPr/>
            <p:nvPr/>
          </p:nvSpPr>
          <p:spPr>
            <a:xfrm>
              <a:off x="6751350"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4</a:t>
              </a:r>
              <a:endParaRPr>
                <a:solidFill>
                  <a:srgbClr val="FFFFFF"/>
                </a:solidFill>
              </a:endParaRPr>
            </a:p>
          </p:txBody>
        </p:sp>
        <p:sp>
          <p:nvSpPr>
            <p:cNvPr id="514" name="Google Shape;514;p62"/>
            <p:cNvSpPr/>
            <p:nvPr/>
          </p:nvSpPr>
          <p:spPr>
            <a:xfrm>
              <a:off x="7746775"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5</a:t>
              </a:r>
              <a:endParaRPr>
                <a:solidFill>
                  <a:srgbClr val="FFFFFF"/>
                </a:solidFill>
              </a:endParaRPr>
            </a:p>
          </p:txBody>
        </p:sp>
        <p:cxnSp>
          <p:nvCxnSpPr>
            <p:cNvPr id="515" name="Google Shape;515;p62"/>
            <p:cNvCxnSpPr>
              <a:stCxn id="510" idx="4"/>
              <a:endCxn id="511" idx="0"/>
            </p:cNvCxnSpPr>
            <p:nvPr/>
          </p:nvCxnSpPr>
          <p:spPr>
            <a:xfrm flipH="1">
              <a:off x="7420275" y="1780650"/>
              <a:ext cx="637500" cy="485100"/>
            </a:xfrm>
            <a:prstGeom prst="straightConnector1">
              <a:avLst/>
            </a:prstGeom>
            <a:noFill/>
            <a:ln w="38100" cap="flat" cmpd="sng">
              <a:solidFill>
                <a:srgbClr val="FF9900"/>
              </a:solidFill>
              <a:prstDash val="solid"/>
              <a:round/>
              <a:headEnd type="none" w="med" len="med"/>
              <a:tailEnd type="none" w="med" len="med"/>
            </a:ln>
          </p:spPr>
        </p:cxnSp>
        <p:cxnSp>
          <p:nvCxnSpPr>
            <p:cNvPr id="516" name="Google Shape;516;p62"/>
            <p:cNvCxnSpPr>
              <a:stCxn id="510" idx="4"/>
              <a:endCxn id="512" idx="0"/>
            </p:cNvCxnSpPr>
            <p:nvPr/>
          </p:nvCxnSpPr>
          <p:spPr>
            <a:xfrm>
              <a:off x="8057775" y="1780650"/>
              <a:ext cx="582300" cy="485100"/>
            </a:xfrm>
            <a:prstGeom prst="straightConnector1">
              <a:avLst/>
            </a:prstGeom>
            <a:noFill/>
            <a:ln w="28575" cap="flat" cmpd="sng">
              <a:solidFill>
                <a:srgbClr val="FF9900"/>
              </a:solidFill>
              <a:prstDash val="solid"/>
              <a:round/>
              <a:headEnd type="none" w="med" len="med"/>
              <a:tailEnd type="none" w="med" len="med"/>
            </a:ln>
          </p:spPr>
        </p:cxnSp>
        <p:cxnSp>
          <p:nvCxnSpPr>
            <p:cNvPr id="517" name="Google Shape;517;p62"/>
            <p:cNvCxnSpPr>
              <a:stCxn id="511" idx="4"/>
              <a:endCxn id="513" idx="0"/>
            </p:cNvCxnSpPr>
            <p:nvPr/>
          </p:nvCxnSpPr>
          <p:spPr>
            <a:xfrm flipH="1">
              <a:off x="6974100" y="2712050"/>
              <a:ext cx="446400" cy="3894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62"/>
            <p:cNvCxnSpPr>
              <a:stCxn id="511" idx="4"/>
              <a:endCxn id="514" idx="0"/>
            </p:cNvCxnSpPr>
            <p:nvPr/>
          </p:nvCxnSpPr>
          <p:spPr>
            <a:xfrm>
              <a:off x="7420500" y="2712050"/>
              <a:ext cx="549300" cy="389400"/>
            </a:xfrm>
            <a:prstGeom prst="straightConnector1">
              <a:avLst/>
            </a:prstGeom>
            <a:noFill/>
            <a:ln w="9525" cap="flat" cmpd="sng">
              <a:solidFill>
                <a:schemeClr val="dk2"/>
              </a:solidFill>
              <a:prstDash val="solid"/>
              <a:round/>
              <a:headEnd type="none" w="med" len="med"/>
              <a:tailEnd type="none" w="med" len="med"/>
            </a:ln>
          </p:spPr>
        </p:cxnSp>
      </p:grpSp>
      <p:sp>
        <p:nvSpPr>
          <p:cNvPr id="519" name="Google Shape;519;p62"/>
          <p:cNvSpPr/>
          <p:nvPr/>
        </p:nvSpPr>
        <p:spPr>
          <a:xfrm>
            <a:off x="7985200" y="2343150"/>
            <a:ext cx="582300" cy="564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2"/>
          <p:cNvSpPr/>
          <p:nvPr/>
        </p:nvSpPr>
        <p:spPr>
          <a:xfrm>
            <a:off x="7127750" y="3808150"/>
            <a:ext cx="1386600" cy="5649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1" name="Google Shape;521;p62"/>
          <p:cNvPicPr preferRelativeResize="0"/>
          <p:nvPr/>
        </p:nvPicPr>
        <p:blipFill>
          <a:blip r:embed="rId3">
            <a:alphaModFix/>
          </a:blip>
          <a:stretch>
            <a:fillRect/>
          </a:stretch>
        </p:blipFill>
        <p:spPr>
          <a:xfrm rot="10800000">
            <a:off x="5925638" y="2644075"/>
            <a:ext cx="1136759" cy="1844626"/>
          </a:xfrm>
          <a:prstGeom prst="rect">
            <a:avLst/>
          </a:prstGeom>
          <a:noFill/>
          <a:ln>
            <a:noFill/>
          </a:ln>
        </p:spPr>
      </p:pic>
      <p:sp>
        <p:nvSpPr>
          <p:cNvPr id="522" name="Google Shape;522;p62"/>
          <p:cNvSpPr/>
          <p:nvPr/>
        </p:nvSpPr>
        <p:spPr>
          <a:xfrm>
            <a:off x="6004000" y="3025075"/>
            <a:ext cx="942300" cy="1219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62"/>
          <p:cNvCxnSpPr/>
          <p:nvPr/>
        </p:nvCxnSpPr>
        <p:spPr>
          <a:xfrm>
            <a:off x="6007075" y="3055725"/>
            <a:ext cx="939600" cy="1205400"/>
          </a:xfrm>
          <a:prstGeom prst="straightConnector1">
            <a:avLst/>
          </a:prstGeom>
          <a:noFill/>
          <a:ln w="76200" cap="flat" cmpd="sng">
            <a:solidFill>
              <a:srgbClr val="FF0000"/>
            </a:solidFill>
            <a:prstDash val="solid"/>
            <a:round/>
            <a:headEnd type="none" w="med" len="med"/>
            <a:tailEnd type="none" w="med" len="med"/>
          </a:ln>
        </p:spPr>
      </p:cxnSp>
      <p:cxnSp>
        <p:nvCxnSpPr>
          <p:cNvPr id="524" name="Google Shape;524;p62"/>
          <p:cNvCxnSpPr/>
          <p:nvPr/>
        </p:nvCxnSpPr>
        <p:spPr>
          <a:xfrm flipH="1">
            <a:off x="6035500" y="2987688"/>
            <a:ext cx="910800" cy="1235400"/>
          </a:xfrm>
          <a:prstGeom prst="straightConnector1">
            <a:avLst/>
          </a:prstGeom>
          <a:noFill/>
          <a:ln w="76200" cap="flat" cmpd="sng">
            <a:solidFill>
              <a:srgbClr val="FF0000"/>
            </a:solidFill>
            <a:prstDash val="solid"/>
            <a:round/>
            <a:headEnd type="none" w="med" len="med"/>
            <a:tailEnd type="none" w="med" len="med"/>
          </a:ln>
        </p:spPr>
      </p:cxnSp>
      <p:sp>
        <p:nvSpPr>
          <p:cNvPr id="525" name="Google Shape;525;p62"/>
          <p:cNvSpPr/>
          <p:nvPr/>
        </p:nvSpPr>
        <p:spPr>
          <a:xfrm>
            <a:off x="6004000" y="4244275"/>
            <a:ext cx="942300" cy="3402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2"/>
          <p:cNvSpPr/>
          <p:nvPr/>
        </p:nvSpPr>
        <p:spPr>
          <a:xfrm>
            <a:off x="6004000" y="2567875"/>
            <a:ext cx="942300" cy="4404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2"/>
          <p:cNvSpPr txBox="1"/>
          <p:nvPr/>
        </p:nvSpPr>
        <p:spPr>
          <a:xfrm>
            <a:off x="6021500" y="3265975"/>
            <a:ext cx="910800" cy="7206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Raleway"/>
                <a:ea typeface="Raleway"/>
                <a:cs typeface="Raleway"/>
                <a:sym typeface="Raleway"/>
              </a:rPr>
              <a:t>Leap of Faith Zone</a:t>
            </a:r>
            <a:endParaRPr b="1">
              <a:solidFill>
                <a:schemeClr val="lt1"/>
              </a:solidFill>
              <a:latin typeface="Raleway"/>
              <a:ea typeface="Raleway"/>
              <a:cs typeface="Raleway"/>
              <a:sym typeface="Raleway"/>
            </a:endParaRPr>
          </a:p>
        </p:txBody>
      </p:sp>
      <p:sp>
        <p:nvSpPr>
          <p:cNvPr id="528" name="Google Shape;528;p62"/>
          <p:cNvSpPr txBox="1"/>
          <p:nvPr/>
        </p:nvSpPr>
        <p:spPr>
          <a:xfrm>
            <a:off x="6004000" y="4232375"/>
            <a:ext cx="4554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Raleway"/>
                <a:ea typeface="Raleway"/>
                <a:cs typeface="Raleway"/>
                <a:sym typeface="Raleway"/>
              </a:rPr>
              <a:t>1, 2</a:t>
            </a:r>
            <a:endParaRPr b="1">
              <a:solidFill>
                <a:schemeClr val="accent1"/>
              </a:solidFill>
              <a:latin typeface="Raleway"/>
              <a:ea typeface="Raleway"/>
              <a:cs typeface="Raleway"/>
              <a:sym typeface="Raleway"/>
            </a:endParaRPr>
          </a:p>
        </p:txBody>
      </p:sp>
      <p:sp>
        <p:nvSpPr>
          <p:cNvPr id="529" name="Google Shape;529;p62"/>
          <p:cNvSpPr txBox="1"/>
          <p:nvPr/>
        </p:nvSpPr>
        <p:spPr>
          <a:xfrm>
            <a:off x="6080200" y="2555975"/>
            <a:ext cx="3030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Raleway"/>
                <a:ea typeface="Raleway"/>
                <a:cs typeface="Raleway"/>
                <a:sym typeface="Raleway"/>
              </a:rPr>
              <a:t>3</a:t>
            </a:r>
            <a:endParaRPr b="1">
              <a:solidFill>
                <a:schemeClr val="accent1"/>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893700" y="206000"/>
            <a:ext cx="833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Eval Trees (functions)</a:t>
            </a:r>
            <a:endParaRPr/>
          </a:p>
        </p:txBody>
      </p:sp>
      <p:sp>
        <p:nvSpPr>
          <p:cNvPr id="535" name="Google Shape;535;p63"/>
          <p:cNvSpPr txBox="1"/>
          <p:nvPr/>
        </p:nvSpPr>
        <p:spPr>
          <a:xfrm>
            <a:off x="341625" y="1214700"/>
            <a:ext cx="3516900" cy="190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latin typeface="Lato"/>
                <a:ea typeface="Lato"/>
                <a:cs typeface="Lato"/>
                <a:sym typeface="Lato"/>
              </a:rPr>
              <a:t>Question</a:t>
            </a:r>
            <a:r>
              <a:rPr lang="en" sz="1600">
                <a:latin typeface="Lato"/>
                <a:ea typeface="Lato"/>
                <a:cs typeface="Lato"/>
                <a:sym typeface="Lato"/>
              </a:rPr>
              <a:t>: When given a tree </a:t>
            </a:r>
            <a:r>
              <a:rPr lang="en" sz="1600" b="1">
                <a:latin typeface="Lato"/>
                <a:ea typeface="Lato"/>
                <a:cs typeface="Lato"/>
                <a:sym typeface="Lato"/>
              </a:rPr>
              <a:t>t</a:t>
            </a:r>
            <a:r>
              <a:rPr lang="en" sz="1600">
                <a:latin typeface="Lato"/>
                <a:ea typeface="Lato"/>
                <a:cs typeface="Lato"/>
                <a:sym typeface="Lato"/>
              </a:rPr>
              <a:t>, evaluate the tree with </a:t>
            </a:r>
            <a:r>
              <a:rPr lang="en" sz="1600" b="1">
                <a:solidFill>
                  <a:srgbClr val="268BD2"/>
                </a:solidFill>
                <a:latin typeface="Lato"/>
                <a:ea typeface="Lato"/>
                <a:cs typeface="Lato"/>
                <a:sym typeface="Lato"/>
              </a:rPr>
              <a:t>functions at non-leaf nodes</a:t>
            </a:r>
            <a:r>
              <a:rPr lang="en" sz="1600">
                <a:latin typeface="Lato"/>
                <a:ea typeface="Lato"/>
                <a:cs typeface="Lato"/>
                <a:sym typeface="Lato"/>
              </a:rPr>
              <a:t> (either a + or *) and </a:t>
            </a:r>
            <a:r>
              <a:rPr lang="en" sz="1600" b="1">
                <a:solidFill>
                  <a:srgbClr val="268BD2"/>
                </a:solidFill>
                <a:latin typeface="Lato"/>
                <a:ea typeface="Lato"/>
                <a:cs typeface="Lato"/>
                <a:sym typeface="Lato"/>
              </a:rPr>
              <a:t>numbers at each leaves</a:t>
            </a:r>
            <a:r>
              <a:rPr lang="en" sz="1600">
                <a:latin typeface="Lato"/>
                <a:ea typeface="Lato"/>
                <a:cs typeface="Lato"/>
                <a:sym typeface="Lato"/>
              </a:rPr>
              <a:t>. Assume that functions </a:t>
            </a:r>
            <a:r>
              <a:rPr lang="en" sz="1600" b="1">
                <a:solidFill>
                  <a:srgbClr val="268BD2"/>
                </a:solidFill>
                <a:latin typeface="Lato"/>
                <a:ea typeface="Lato"/>
                <a:cs typeface="Lato"/>
                <a:sym typeface="Lato"/>
              </a:rPr>
              <a:t>sum</a:t>
            </a:r>
            <a:r>
              <a:rPr lang="en" sz="1600">
                <a:latin typeface="Lato"/>
                <a:ea typeface="Lato"/>
                <a:cs typeface="Lato"/>
                <a:sym typeface="Lato"/>
              </a:rPr>
              <a:t> and </a:t>
            </a:r>
            <a:r>
              <a:rPr lang="en" sz="1600" b="1">
                <a:solidFill>
                  <a:srgbClr val="2185C5"/>
                </a:solidFill>
                <a:latin typeface="Lato"/>
                <a:ea typeface="Lato"/>
                <a:cs typeface="Lato"/>
                <a:sym typeface="Lato"/>
              </a:rPr>
              <a:t>prod</a:t>
            </a:r>
            <a:r>
              <a:rPr lang="en" sz="1600">
                <a:latin typeface="Lato"/>
                <a:ea typeface="Lato"/>
                <a:cs typeface="Lato"/>
                <a:sym typeface="Lato"/>
              </a:rPr>
              <a:t> exist. </a:t>
            </a:r>
            <a:endParaRPr sz="1600">
              <a:latin typeface="Lato"/>
              <a:ea typeface="Lato"/>
              <a:cs typeface="Lato"/>
              <a:sym typeface="Lato"/>
            </a:endParaRPr>
          </a:p>
        </p:txBody>
      </p:sp>
      <p:sp>
        <p:nvSpPr>
          <p:cNvPr id="536" name="Google Shape;536;p63"/>
          <p:cNvSpPr txBox="1"/>
          <p:nvPr/>
        </p:nvSpPr>
        <p:spPr>
          <a:xfrm>
            <a:off x="4325950" y="1071750"/>
            <a:ext cx="5179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537" name="Google Shape;537;p63"/>
          <p:cNvSpPr/>
          <p:nvPr/>
        </p:nvSpPr>
        <p:spPr>
          <a:xfrm>
            <a:off x="1409475" y="31713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800"/>
              <a:t>*</a:t>
            </a:r>
            <a:endParaRPr sz="4800"/>
          </a:p>
        </p:txBody>
      </p:sp>
      <p:sp>
        <p:nvSpPr>
          <p:cNvPr id="538" name="Google Shape;538;p63"/>
          <p:cNvSpPr/>
          <p:nvPr/>
        </p:nvSpPr>
        <p:spPr>
          <a:xfrm>
            <a:off x="751425" y="36822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539" name="Google Shape;539;p63"/>
          <p:cNvSpPr/>
          <p:nvPr/>
        </p:nvSpPr>
        <p:spPr>
          <a:xfrm>
            <a:off x="3416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540" name="Google Shape;540;p63"/>
          <p:cNvSpPr/>
          <p:nvPr/>
        </p:nvSpPr>
        <p:spPr>
          <a:xfrm>
            <a:off x="12623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541" name="Google Shape;541;p63"/>
          <p:cNvSpPr/>
          <p:nvPr/>
        </p:nvSpPr>
        <p:spPr>
          <a:xfrm>
            <a:off x="2172325" y="3682225"/>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542" name="Google Shape;542;p63"/>
          <p:cNvCxnSpPr>
            <a:stCxn id="537" idx="4"/>
            <a:endCxn id="538" idx="7"/>
          </p:cNvCxnSpPr>
          <p:nvPr/>
        </p:nvCxnSpPr>
        <p:spPr>
          <a:xfrm flipH="1">
            <a:off x="1187625" y="3682225"/>
            <a:ext cx="477300" cy="74700"/>
          </a:xfrm>
          <a:prstGeom prst="straightConnector1">
            <a:avLst/>
          </a:prstGeom>
          <a:noFill/>
          <a:ln w="28575" cap="flat" cmpd="sng">
            <a:solidFill>
              <a:srgbClr val="268BD2"/>
            </a:solidFill>
            <a:prstDash val="solid"/>
            <a:round/>
            <a:headEnd type="none" w="med" len="med"/>
            <a:tailEnd type="triangle" w="med" len="med"/>
          </a:ln>
        </p:spPr>
      </p:cxnSp>
      <p:cxnSp>
        <p:nvCxnSpPr>
          <p:cNvPr id="543" name="Google Shape;543;p63"/>
          <p:cNvCxnSpPr>
            <a:stCxn id="537" idx="4"/>
            <a:endCxn id="541" idx="1"/>
          </p:cNvCxnSpPr>
          <p:nvPr/>
        </p:nvCxnSpPr>
        <p:spPr>
          <a:xfrm>
            <a:off x="1664925" y="3682225"/>
            <a:ext cx="582300" cy="74700"/>
          </a:xfrm>
          <a:prstGeom prst="straightConnector1">
            <a:avLst/>
          </a:prstGeom>
          <a:noFill/>
          <a:ln w="28575" cap="flat" cmpd="sng">
            <a:solidFill>
              <a:srgbClr val="268BD2"/>
            </a:solidFill>
            <a:prstDash val="solid"/>
            <a:round/>
            <a:headEnd type="none" w="med" len="med"/>
            <a:tailEnd type="triangle" w="med" len="med"/>
          </a:ln>
        </p:spPr>
      </p:cxnSp>
      <p:cxnSp>
        <p:nvCxnSpPr>
          <p:cNvPr id="544" name="Google Shape;544;p63"/>
          <p:cNvCxnSpPr>
            <a:stCxn id="538" idx="4"/>
            <a:endCxn id="539" idx="0"/>
          </p:cNvCxnSpPr>
          <p:nvPr/>
        </p:nvCxnSpPr>
        <p:spPr>
          <a:xfrm flipH="1">
            <a:off x="597075" y="4193125"/>
            <a:ext cx="409800" cy="152400"/>
          </a:xfrm>
          <a:prstGeom prst="straightConnector1">
            <a:avLst/>
          </a:prstGeom>
          <a:noFill/>
          <a:ln w="28575" cap="flat" cmpd="sng">
            <a:solidFill>
              <a:srgbClr val="268BD2"/>
            </a:solidFill>
            <a:prstDash val="solid"/>
            <a:round/>
            <a:headEnd type="none" w="med" len="med"/>
            <a:tailEnd type="triangle" w="med" len="med"/>
          </a:ln>
        </p:spPr>
      </p:cxnSp>
      <p:cxnSp>
        <p:nvCxnSpPr>
          <p:cNvPr id="545" name="Google Shape;545;p63"/>
          <p:cNvCxnSpPr>
            <a:stCxn id="538" idx="4"/>
            <a:endCxn id="540" idx="0"/>
          </p:cNvCxnSpPr>
          <p:nvPr/>
        </p:nvCxnSpPr>
        <p:spPr>
          <a:xfrm>
            <a:off x="1006875" y="4193125"/>
            <a:ext cx="510900" cy="152400"/>
          </a:xfrm>
          <a:prstGeom prst="straightConnector1">
            <a:avLst/>
          </a:prstGeom>
          <a:noFill/>
          <a:ln w="28575" cap="flat" cmpd="sng">
            <a:solidFill>
              <a:srgbClr val="268BD2"/>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893700" y="206000"/>
            <a:ext cx="7508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Eval Trees (Using functions)</a:t>
            </a:r>
            <a:endParaRPr/>
          </a:p>
        </p:txBody>
      </p:sp>
      <p:sp>
        <p:nvSpPr>
          <p:cNvPr id="551" name="Google Shape;551;p64"/>
          <p:cNvSpPr txBox="1"/>
          <p:nvPr/>
        </p:nvSpPr>
        <p:spPr>
          <a:xfrm>
            <a:off x="341625" y="1214700"/>
            <a:ext cx="3516900" cy="190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latin typeface="Lato"/>
                <a:ea typeface="Lato"/>
                <a:cs typeface="Lato"/>
                <a:sym typeface="Lato"/>
              </a:rPr>
              <a:t>Question</a:t>
            </a:r>
            <a:r>
              <a:rPr lang="en" sz="1600">
                <a:latin typeface="Lato"/>
                <a:ea typeface="Lato"/>
                <a:cs typeface="Lato"/>
                <a:sym typeface="Lato"/>
              </a:rPr>
              <a:t>: When given a tree </a:t>
            </a:r>
            <a:r>
              <a:rPr lang="en" sz="1600" b="1">
                <a:latin typeface="Lato"/>
                <a:ea typeface="Lato"/>
                <a:cs typeface="Lato"/>
                <a:sym typeface="Lato"/>
              </a:rPr>
              <a:t>t</a:t>
            </a:r>
            <a:r>
              <a:rPr lang="en" sz="1600">
                <a:latin typeface="Lato"/>
                <a:ea typeface="Lato"/>
                <a:cs typeface="Lato"/>
                <a:sym typeface="Lato"/>
              </a:rPr>
              <a:t>, evaluate the tree with </a:t>
            </a:r>
            <a:r>
              <a:rPr lang="en" sz="1600" b="1">
                <a:solidFill>
                  <a:srgbClr val="268BD2"/>
                </a:solidFill>
                <a:latin typeface="Lato"/>
                <a:ea typeface="Lato"/>
                <a:cs typeface="Lato"/>
                <a:sym typeface="Lato"/>
              </a:rPr>
              <a:t>functions at non-leaf nodes</a:t>
            </a:r>
            <a:r>
              <a:rPr lang="en" sz="1600">
                <a:latin typeface="Lato"/>
                <a:ea typeface="Lato"/>
                <a:cs typeface="Lato"/>
                <a:sym typeface="Lato"/>
              </a:rPr>
              <a:t> (either a + or *) and </a:t>
            </a:r>
            <a:r>
              <a:rPr lang="en" sz="1600" b="1">
                <a:solidFill>
                  <a:srgbClr val="268BD2"/>
                </a:solidFill>
                <a:latin typeface="Lato"/>
                <a:ea typeface="Lato"/>
                <a:cs typeface="Lato"/>
                <a:sym typeface="Lato"/>
              </a:rPr>
              <a:t>numbers at each leaves</a:t>
            </a:r>
            <a:r>
              <a:rPr lang="en" sz="1600">
                <a:latin typeface="Lato"/>
                <a:ea typeface="Lato"/>
                <a:cs typeface="Lato"/>
                <a:sym typeface="Lato"/>
              </a:rPr>
              <a:t>. Assume that functions </a:t>
            </a:r>
            <a:r>
              <a:rPr lang="en" sz="1600" b="1">
                <a:solidFill>
                  <a:srgbClr val="268BD2"/>
                </a:solidFill>
                <a:latin typeface="Lato"/>
                <a:ea typeface="Lato"/>
                <a:cs typeface="Lato"/>
                <a:sym typeface="Lato"/>
              </a:rPr>
              <a:t>sum</a:t>
            </a:r>
            <a:r>
              <a:rPr lang="en" sz="1600">
                <a:latin typeface="Lato"/>
                <a:ea typeface="Lato"/>
                <a:cs typeface="Lato"/>
                <a:sym typeface="Lato"/>
              </a:rPr>
              <a:t> and </a:t>
            </a:r>
            <a:r>
              <a:rPr lang="en" sz="1600" b="1">
                <a:solidFill>
                  <a:srgbClr val="2185C5"/>
                </a:solidFill>
                <a:latin typeface="Lato"/>
                <a:ea typeface="Lato"/>
                <a:cs typeface="Lato"/>
                <a:sym typeface="Lato"/>
              </a:rPr>
              <a:t>prod</a:t>
            </a:r>
            <a:r>
              <a:rPr lang="en" sz="1600">
                <a:latin typeface="Lato"/>
                <a:ea typeface="Lato"/>
                <a:cs typeface="Lato"/>
                <a:sym typeface="Lato"/>
              </a:rPr>
              <a:t> exist. </a:t>
            </a:r>
            <a:endParaRPr sz="1600">
              <a:latin typeface="Lato"/>
              <a:ea typeface="Lato"/>
              <a:cs typeface="Lato"/>
              <a:sym typeface="Lato"/>
            </a:endParaRPr>
          </a:p>
        </p:txBody>
      </p:sp>
      <p:sp>
        <p:nvSpPr>
          <p:cNvPr id="552" name="Google Shape;552;p64"/>
          <p:cNvSpPr txBox="1"/>
          <p:nvPr/>
        </p:nvSpPr>
        <p:spPr>
          <a:xfrm>
            <a:off x="4325950" y="1071750"/>
            <a:ext cx="5179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553" name="Google Shape;553;p64"/>
          <p:cNvSpPr/>
          <p:nvPr/>
        </p:nvSpPr>
        <p:spPr>
          <a:xfrm>
            <a:off x="1409475" y="31713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800"/>
              <a:t>*</a:t>
            </a:r>
            <a:endParaRPr sz="4800"/>
          </a:p>
        </p:txBody>
      </p:sp>
      <p:sp>
        <p:nvSpPr>
          <p:cNvPr id="554" name="Google Shape;554;p64"/>
          <p:cNvSpPr/>
          <p:nvPr/>
        </p:nvSpPr>
        <p:spPr>
          <a:xfrm>
            <a:off x="751425" y="36822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555" name="Google Shape;555;p64"/>
          <p:cNvSpPr/>
          <p:nvPr/>
        </p:nvSpPr>
        <p:spPr>
          <a:xfrm>
            <a:off x="3416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556" name="Google Shape;556;p64"/>
          <p:cNvSpPr/>
          <p:nvPr/>
        </p:nvSpPr>
        <p:spPr>
          <a:xfrm>
            <a:off x="12623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557" name="Google Shape;557;p64"/>
          <p:cNvSpPr/>
          <p:nvPr/>
        </p:nvSpPr>
        <p:spPr>
          <a:xfrm>
            <a:off x="2172325" y="3682225"/>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558" name="Google Shape;558;p64"/>
          <p:cNvCxnSpPr>
            <a:stCxn id="553" idx="4"/>
            <a:endCxn id="554" idx="7"/>
          </p:cNvCxnSpPr>
          <p:nvPr/>
        </p:nvCxnSpPr>
        <p:spPr>
          <a:xfrm flipH="1">
            <a:off x="1187625" y="3682225"/>
            <a:ext cx="477300" cy="74700"/>
          </a:xfrm>
          <a:prstGeom prst="straightConnector1">
            <a:avLst/>
          </a:prstGeom>
          <a:noFill/>
          <a:ln w="28575" cap="flat" cmpd="sng">
            <a:solidFill>
              <a:srgbClr val="268BD2"/>
            </a:solidFill>
            <a:prstDash val="solid"/>
            <a:round/>
            <a:headEnd type="none" w="med" len="med"/>
            <a:tailEnd type="triangle" w="med" len="med"/>
          </a:ln>
        </p:spPr>
      </p:cxnSp>
      <p:cxnSp>
        <p:nvCxnSpPr>
          <p:cNvPr id="559" name="Google Shape;559;p64"/>
          <p:cNvCxnSpPr>
            <a:stCxn id="553" idx="4"/>
            <a:endCxn id="557" idx="1"/>
          </p:cNvCxnSpPr>
          <p:nvPr/>
        </p:nvCxnSpPr>
        <p:spPr>
          <a:xfrm>
            <a:off x="1664925" y="3682225"/>
            <a:ext cx="582300" cy="74700"/>
          </a:xfrm>
          <a:prstGeom prst="straightConnector1">
            <a:avLst/>
          </a:prstGeom>
          <a:noFill/>
          <a:ln w="28575" cap="flat" cmpd="sng">
            <a:solidFill>
              <a:srgbClr val="268BD2"/>
            </a:solidFill>
            <a:prstDash val="solid"/>
            <a:round/>
            <a:headEnd type="none" w="med" len="med"/>
            <a:tailEnd type="triangle" w="med" len="med"/>
          </a:ln>
        </p:spPr>
      </p:cxnSp>
      <p:cxnSp>
        <p:nvCxnSpPr>
          <p:cNvPr id="560" name="Google Shape;560;p64"/>
          <p:cNvCxnSpPr>
            <a:stCxn id="554" idx="4"/>
            <a:endCxn id="555" idx="0"/>
          </p:cNvCxnSpPr>
          <p:nvPr/>
        </p:nvCxnSpPr>
        <p:spPr>
          <a:xfrm flipH="1">
            <a:off x="597075" y="4193125"/>
            <a:ext cx="409800" cy="152400"/>
          </a:xfrm>
          <a:prstGeom prst="straightConnector1">
            <a:avLst/>
          </a:prstGeom>
          <a:noFill/>
          <a:ln w="28575" cap="flat" cmpd="sng">
            <a:solidFill>
              <a:srgbClr val="268BD2"/>
            </a:solidFill>
            <a:prstDash val="solid"/>
            <a:round/>
            <a:headEnd type="none" w="med" len="med"/>
            <a:tailEnd type="triangle" w="med" len="med"/>
          </a:ln>
        </p:spPr>
      </p:cxnSp>
      <p:cxnSp>
        <p:nvCxnSpPr>
          <p:cNvPr id="561" name="Google Shape;561;p64"/>
          <p:cNvCxnSpPr>
            <a:stCxn id="554" idx="4"/>
            <a:endCxn id="556" idx="0"/>
          </p:cNvCxnSpPr>
          <p:nvPr/>
        </p:nvCxnSpPr>
        <p:spPr>
          <a:xfrm>
            <a:off x="1006875" y="4193125"/>
            <a:ext cx="510900" cy="152400"/>
          </a:xfrm>
          <a:prstGeom prst="straightConnector1">
            <a:avLst/>
          </a:prstGeom>
          <a:noFill/>
          <a:ln w="28575" cap="flat" cmpd="sng">
            <a:solidFill>
              <a:srgbClr val="268BD2"/>
            </a:solidFill>
            <a:prstDash val="solid"/>
            <a:round/>
            <a:headEnd type="none" w="med" len="med"/>
            <a:tailEnd type="triangle" w="med" len="med"/>
          </a:ln>
        </p:spPr>
      </p:cxnSp>
      <p:sp>
        <p:nvSpPr>
          <p:cNvPr id="562" name="Google Shape;562;p64"/>
          <p:cNvSpPr/>
          <p:nvPr/>
        </p:nvSpPr>
        <p:spPr>
          <a:xfrm>
            <a:off x="297675" y="3643825"/>
            <a:ext cx="1418400" cy="1251000"/>
          </a:xfrm>
          <a:prstGeom prst="rect">
            <a:avLst/>
          </a:prstGeom>
          <a:noFill/>
          <a:ln w="28575" cap="flat" cmpd="sng">
            <a:solidFill>
              <a:srgbClr val="FF97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4"/>
          <p:cNvSpPr txBox="1"/>
          <p:nvPr/>
        </p:nvSpPr>
        <p:spPr>
          <a:xfrm>
            <a:off x="2935175" y="3366200"/>
            <a:ext cx="1418400" cy="5658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1 + 2 = 3</a:t>
            </a:r>
            <a:endParaRPr sz="24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5"/>
          <p:cNvSpPr txBox="1">
            <a:spLocks noGrp="1"/>
          </p:cNvSpPr>
          <p:nvPr>
            <p:ph type="title"/>
          </p:nvPr>
        </p:nvSpPr>
        <p:spPr>
          <a:xfrm>
            <a:off x="893700" y="206000"/>
            <a:ext cx="749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Eval Trees (Using functions)</a:t>
            </a:r>
            <a:endParaRPr/>
          </a:p>
        </p:txBody>
      </p:sp>
      <p:sp>
        <p:nvSpPr>
          <p:cNvPr id="569" name="Google Shape;569;p65"/>
          <p:cNvSpPr txBox="1"/>
          <p:nvPr/>
        </p:nvSpPr>
        <p:spPr>
          <a:xfrm>
            <a:off x="341625" y="1214700"/>
            <a:ext cx="3516900" cy="190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latin typeface="Lato"/>
                <a:ea typeface="Lato"/>
                <a:cs typeface="Lato"/>
                <a:sym typeface="Lato"/>
              </a:rPr>
              <a:t>Question</a:t>
            </a:r>
            <a:r>
              <a:rPr lang="en" sz="1600">
                <a:latin typeface="Lato"/>
                <a:ea typeface="Lato"/>
                <a:cs typeface="Lato"/>
                <a:sym typeface="Lato"/>
              </a:rPr>
              <a:t>: When given a tree </a:t>
            </a:r>
            <a:r>
              <a:rPr lang="en" sz="1600" b="1">
                <a:latin typeface="Lato"/>
                <a:ea typeface="Lato"/>
                <a:cs typeface="Lato"/>
                <a:sym typeface="Lato"/>
              </a:rPr>
              <a:t>t</a:t>
            </a:r>
            <a:r>
              <a:rPr lang="en" sz="1600">
                <a:latin typeface="Lato"/>
                <a:ea typeface="Lato"/>
                <a:cs typeface="Lato"/>
                <a:sym typeface="Lato"/>
              </a:rPr>
              <a:t>, evaluate the tree with </a:t>
            </a:r>
            <a:r>
              <a:rPr lang="en" sz="1600" b="1">
                <a:solidFill>
                  <a:srgbClr val="268BD2"/>
                </a:solidFill>
                <a:latin typeface="Lato"/>
                <a:ea typeface="Lato"/>
                <a:cs typeface="Lato"/>
                <a:sym typeface="Lato"/>
              </a:rPr>
              <a:t>functions at non-leaf nodes</a:t>
            </a:r>
            <a:r>
              <a:rPr lang="en" sz="1600">
                <a:latin typeface="Lato"/>
                <a:ea typeface="Lato"/>
                <a:cs typeface="Lato"/>
                <a:sym typeface="Lato"/>
              </a:rPr>
              <a:t> (either a + or *) and </a:t>
            </a:r>
            <a:r>
              <a:rPr lang="en" sz="1600" b="1">
                <a:solidFill>
                  <a:srgbClr val="268BD2"/>
                </a:solidFill>
                <a:latin typeface="Lato"/>
                <a:ea typeface="Lato"/>
                <a:cs typeface="Lato"/>
                <a:sym typeface="Lato"/>
              </a:rPr>
              <a:t>numbers at each leaves</a:t>
            </a:r>
            <a:r>
              <a:rPr lang="en" sz="1600">
                <a:latin typeface="Lato"/>
                <a:ea typeface="Lato"/>
                <a:cs typeface="Lato"/>
                <a:sym typeface="Lato"/>
              </a:rPr>
              <a:t>. Assume that functions </a:t>
            </a:r>
            <a:r>
              <a:rPr lang="en" sz="1600" b="1">
                <a:solidFill>
                  <a:srgbClr val="268BD2"/>
                </a:solidFill>
                <a:latin typeface="Lato"/>
                <a:ea typeface="Lato"/>
                <a:cs typeface="Lato"/>
                <a:sym typeface="Lato"/>
              </a:rPr>
              <a:t>sum</a:t>
            </a:r>
            <a:r>
              <a:rPr lang="en" sz="1600">
                <a:latin typeface="Lato"/>
                <a:ea typeface="Lato"/>
                <a:cs typeface="Lato"/>
                <a:sym typeface="Lato"/>
              </a:rPr>
              <a:t> and </a:t>
            </a:r>
            <a:r>
              <a:rPr lang="en" sz="1600" b="1">
                <a:solidFill>
                  <a:srgbClr val="2185C5"/>
                </a:solidFill>
                <a:latin typeface="Lato"/>
                <a:ea typeface="Lato"/>
                <a:cs typeface="Lato"/>
                <a:sym typeface="Lato"/>
              </a:rPr>
              <a:t>prod</a:t>
            </a:r>
            <a:r>
              <a:rPr lang="en" sz="1600">
                <a:latin typeface="Lato"/>
                <a:ea typeface="Lato"/>
                <a:cs typeface="Lato"/>
                <a:sym typeface="Lato"/>
              </a:rPr>
              <a:t> exist. </a:t>
            </a:r>
            <a:endParaRPr sz="1600">
              <a:latin typeface="Lato"/>
              <a:ea typeface="Lato"/>
              <a:cs typeface="Lato"/>
              <a:sym typeface="Lato"/>
            </a:endParaRPr>
          </a:p>
        </p:txBody>
      </p:sp>
      <p:sp>
        <p:nvSpPr>
          <p:cNvPr id="570" name="Google Shape;570;p65"/>
          <p:cNvSpPr txBox="1"/>
          <p:nvPr/>
        </p:nvSpPr>
        <p:spPr>
          <a:xfrm>
            <a:off x="4325950" y="1071750"/>
            <a:ext cx="5179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571" name="Google Shape;571;p65"/>
          <p:cNvSpPr/>
          <p:nvPr/>
        </p:nvSpPr>
        <p:spPr>
          <a:xfrm>
            <a:off x="1409475" y="31713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800"/>
              <a:t>*</a:t>
            </a:r>
            <a:endParaRPr sz="4800"/>
          </a:p>
        </p:txBody>
      </p:sp>
      <p:sp>
        <p:nvSpPr>
          <p:cNvPr id="572" name="Google Shape;572;p65"/>
          <p:cNvSpPr/>
          <p:nvPr/>
        </p:nvSpPr>
        <p:spPr>
          <a:xfrm>
            <a:off x="751425" y="3682225"/>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sp>
        <p:nvSpPr>
          <p:cNvPr id="573" name="Google Shape;573;p65"/>
          <p:cNvSpPr/>
          <p:nvPr/>
        </p:nvSpPr>
        <p:spPr>
          <a:xfrm>
            <a:off x="2172325" y="3682225"/>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574" name="Google Shape;574;p65"/>
          <p:cNvCxnSpPr>
            <a:stCxn id="571" idx="4"/>
            <a:endCxn id="572" idx="7"/>
          </p:cNvCxnSpPr>
          <p:nvPr/>
        </p:nvCxnSpPr>
        <p:spPr>
          <a:xfrm flipH="1">
            <a:off x="1187625" y="3682225"/>
            <a:ext cx="477300" cy="74700"/>
          </a:xfrm>
          <a:prstGeom prst="straightConnector1">
            <a:avLst/>
          </a:prstGeom>
          <a:noFill/>
          <a:ln w="28575" cap="flat" cmpd="sng">
            <a:solidFill>
              <a:srgbClr val="268BD2"/>
            </a:solidFill>
            <a:prstDash val="solid"/>
            <a:round/>
            <a:headEnd type="none" w="med" len="med"/>
            <a:tailEnd type="triangle" w="med" len="med"/>
          </a:ln>
        </p:spPr>
      </p:cxnSp>
      <p:cxnSp>
        <p:nvCxnSpPr>
          <p:cNvPr id="575" name="Google Shape;575;p65"/>
          <p:cNvCxnSpPr>
            <a:stCxn id="571" idx="4"/>
            <a:endCxn id="573" idx="1"/>
          </p:cNvCxnSpPr>
          <p:nvPr/>
        </p:nvCxnSpPr>
        <p:spPr>
          <a:xfrm>
            <a:off x="1664925" y="3682225"/>
            <a:ext cx="582300" cy="74700"/>
          </a:xfrm>
          <a:prstGeom prst="straightConnector1">
            <a:avLst/>
          </a:prstGeom>
          <a:noFill/>
          <a:ln w="28575" cap="flat" cmpd="sng">
            <a:solidFill>
              <a:srgbClr val="268BD2"/>
            </a:solidFill>
            <a:prstDash val="solid"/>
            <a:round/>
            <a:headEnd type="none" w="med" len="med"/>
            <a:tailEnd type="triangle" w="med" len="med"/>
          </a:ln>
        </p:spPr>
      </p:cxnSp>
      <p:sp>
        <p:nvSpPr>
          <p:cNvPr id="576" name="Google Shape;576;p65"/>
          <p:cNvSpPr txBox="1"/>
          <p:nvPr/>
        </p:nvSpPr>
        <p:spPr>
          <a:xfrm>
            <a:off x="2935175" y="3366200"/>
            <a:ext cx="1418400" cy="5658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3 X 3 = 9</a:t>
            </a:r>
            <a:endParaRPr sz="2400">
              <a:latin typeface="Lato"/>
              <a:ea typeface="Lato"/>
              <a:cs typeface="Lato"/>
              <a:sym typeface="Lato"/>
            </a:endParaRPr>
          </a:p>
        </p:txBody>
      </p:sp>
      <p:sp>
        <p:nvSpPr>
          <p:cNvPr id="577" name="Google Shape;577;p65"/>
          <p:cNvSpPr/>
          <p:nvPr/>
        </p:nvSpPr>
        <p:spPr>
          <a:xfrm>
            <a:off x="669500" y="3094075"/>
            <a:ext cx="2183700" cy="1251000"/>
          </a:xfrm>
          <a:prstGeom prst="rect">
            <a:avLst/>
          </a:prstGeom>
          <a:noFill/>
          <a:ln w="28575" cap="flat" cmpd="sng">
            <a:solidFill>
              <a:srgbClr val="FF97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6"/>
          <p:cNvSpPr txBox="1">
            <a:spLocks noGrp="1"/>
          </p:cNvSpPr>
          <p:nvPr>
            <p:ph type="title"/>
          </p:nvPr>
        </p:nvSpPr>
        <p:spPr>
          <a:xfrm>
            <a:off x="893700" y="206000"/>
            <a:ext cx="7177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Eval Trees (Using functions)</a:t>
            </a:r>
            <a:endParaRPr/>
          </a:p>
        </p:txBody>
      </p:sp>
      <p:sp>
        <p:nvSpPr>
          <p:cNvPr id="583" name="Google Shape;583;p66"/>
          <p:cNvSpPr txBox="1"/>
          <p:nvPr/>
        </p:nvSpPr>
        <p:spPr>
          <a:xfrm>
            <a:off x="341625" y="1214700"/>
            <a:ext cx="3516900" cy="190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latin typeface="Lato"/>
                <a:ea typeface="Lato"/>
                <a:cs typeface="Lato"/>
                <a:sym typeface="Lato"/>
              </a:rPr>
              <a:t>Question</a:t>
            </a:r>
            <a:r>
              <a:rPr lang="en" sz="1600">
                <a:latin typeface="Lato"/>
                <a:ea typeface="Lato"/>
                <a:cs typeface="Lato"/>
                <a:sym typeface="Lato"/>
              </a:rPr>
              <a:t>: When given a tree </a:t>
            </a:r>
            <a:r>
              <a:rPr lang="en" sz="1600" b="1">
                <a:latin typeface="Lato"/>
                <a:ea typeface="Lato"/>
                <a:cs typeface="Lato"/>
                <a:sym typeface="Lato"/>
              </a:rPr>
              <a:t>t</a:t>
            </a:r>
            <a:r>
              <a:rPr lang="en" sz="1600">
                <a:latin typeface="Lato"/>
                <a:ea typeface="Lato"/>
                <a:cs typeface="Lato"/>
                <a:sym typeface="Lato"/>
              </a:rPr>
              <a:t>, evaluate the tree with </a:t>
            </a:r>
            <a:r>
              <a:rPr lang="en" sz="1600" b="1">
                <a:solidFill>
                  <a:srgbClr val="268BD2"/>
                </a:solidFill>
                <a:latin typeface="Lato"/>
                <a:ea typeface="Lato"/>
                <a:cs typeface="Lato"/>
                <a:sym typeface="Lato"/>
              </a:rPr>
              <a:t>functions at non-leaf nodes</a:t>
            </a:r>
            <a:r>
              <a:rPr lang="en" sz="1600">
                <a:latin typeface="Lato"/>
                <a:ea typeface="Lato"/>
                <a:cs typeface="Lato"/>
                <a:sym typeface="Lato"/>
              </a:rPr>
              <a:t> (either a + or *) and </a:t>
            </a:r>
            <a:r>
              <a:rPr lang="en" sz="1600" b="1">
                <a:solidFill>
                  <a:srgbClr val="268BD2"/>
                </a:solidFill>
                <a:latin typeface="Lato"/>
                <a:ea typeface="Lato"/>
                <a:cs typeface="Lato"/>
                <a:sym typeface="Lato"/>
              </a:rPr>
              <a:t>numbers at each leaves</a:t>
            </a:r>
            <a:r>
              <a:rPr lang="en" sz="1600">
                <a:latin typeface="Lato"/>
                <a:ea typeface="Lato"/>
                <a:cs typeface="Lato"/>
                <a:sym typeface="Lato"/>
              </a:rPr>
              <a:t>. Assume that functions </a:t>
            </a:r>
            <a:r>
              <a:rPr lang="en" sz="1600" b="1">
                <a:solidFill>
                  <a:srgbClr val="268BD2"/>
                </a:solidFill>
                <a:latin typeface="Lato"/>
                <a:ea typeface="Lato"/>
                <a:cs typeface="Lato"/>
                <a:sym typeface="Lato"/>
              </a:rPr>
              <a:t>sum</a:t>
            </a:r>
            <a:r>
              <a:rPr lang="en" sz="1600">
                <a:latin typeface="Lato"/>
                <a:ea typeface="Lato"/>
                <a:cs typeface="Lato"/>
                <a:sym typeface="Lato"/>
              </a:rPr>
              <a:t> and </a:t>
            </a:r>
            <a:r>
              <a:rPr lang="en" sz="1600" b="1">
                <a:solidFill>
                  <a:srgbClr val="2185C5"/>
                </a:solidFill>
                <a:latin typeface="Lato"/>
                <a:ea typeface="Lato"/>
                <a:cs typeface="Lato"/>
                <a:sym typeface="Lato"/>
              </a:rPr>
              <a:t>prod</a:t>
            </a:r>
            <a:r>
              <a:rPr lang="en" sz="1600">
                <a:latin typeface="Lato"/>
                <a:ea typeface="Lato"/>
                <a:cs typeface="Lato"/>
                <a:sym typeface="Lato"/>
              </a:rPr>
              <a:t> exist. </a:t>
            </a:r>
            <a:endParaRPr sz="1600">
              <a:latin typeface="Lato"/>
              <a:ea typeface="Lato"/>
              <a:cs typeface="Lato"/>
              <a:sym typeface="Lato"/>
            </a:endParaRPr>
          </a:p>
        </p:txBody>
      </p:sp>
      <p:sp>
        <p:nvSpPr>
          <p:cNvPr id="584" name="Google Shape;584;p66"/>
          <p:cNvSpPr txBox="1"/>
          <p:nvPr/>
        </p:nvSpPr>
        <p:spPr>
          <a:xfrm>
            <a:off x="4325950" y="1071750"/>
            <a:ext cx="5179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585" name="Google Shape;585;p66"/>
          <p:cNvSpPr/>
          <p:nvPr/>
        </p:nvSpPr>
        <p:spPr>
          <a:xfrm>
            <a:off x="1409475" y="31713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800"/>
              <a:t>*</a:t>
            </a:r>
            <a:endParaRPr sz="4800"/>
          </a:p>
        </p:txBody>
      </p:sp>
      <p:sp>
        <p:nvSpPr>
          <p:cNvPr id="586" name="Google Shape;586;p66"/>
          <p:cNvSpPr/>
          <p:nvPr/>
        </p:nvSpPr>
        <p:spPr>
          <a:xfrm>
            <a:off x="751425" y="3682225"/>
            <a:ext cx="510900" cy="510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587" name="Google Shape;587;p66"/>
          <p:cNvSpPr/>
          <p:nvPr/>
        </p:nvSpPr>
        <p:spPr>
          <a:xfrm>
            <a:off x="3416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588" name="Google Shape;588;p66"/>
          <p:cNvSpPr/>
          <p:nvPr/>
        </p:nvSpPr>
        <p:spPr>
          <a:xfrm>
            <a:off x="1262325" y="43455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589" name="Google Shape;589;p66"/>
          <p:cNvSpPr/>
          <p:nvPr/>
        </p:nvSpPr>
        <p:spPr>
          <a:xfrm>
            <a:off x="2172325" y="3682225"/>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590" name="Google Shape;590;p66"/>
          <p:cNvCxnSpPr>
            <a:stCxn id="585" idx="4"/>
            <a:endCxn id="586" idx="7"/>
          </p:cNvCxnSpPr>
          <p:nvPr/>
        </p:nvCxnSpPr>
        <p:spPr>
          <a:xfrm flipH="1">
            <a:off x="1187625" y="3682225"/>
            <a:ext cx="477300" cy="74700"/>
          </a:xfrm>
          <a:prstGeom prst="straightConnector1">
            <a:avLst/>
          </a:prstGeom>
          <a:noFill/>
          <a:ln w="28575" cap="flat" cmpd="sng">
            <a:solidFill>
              <a:srgbClr val="268BD2"/>
            </a:solidFill>
            <a:prstDash val="solid"/>
            <a:round/>
            <a:headEnd type="none" w="med" len="med"/>
            <a:tailEnd type="triangle" w="med" len="med"/>
          </a:ln>
        </p:spPr>
      </p:cxnSp>
      <p:cxnSp>
        <p:nvCxnSpPr>
          <p:cNvPr id="591" name="Google Shape;591;p66"/>
          <p:cNvCxnSpPr>
            <a:stCxn id="585" idx="4"/>
            <a:endCxn id="589" idx="1"/>
          </p:cNvCxnSpPr>
          <p:nvPr/>
        </p:nvCxnSpPr>
        <p:spPr>
          <a:xfrm>
            <a:off x="1664925" y="3682225"/>
            <a:ext cx="582300" cy="74700"/>
          </a:xfrm>
          <a:prstGeom prst="straightConnector1">
            <a:avLst/>
          </a:prstGeom>
          <a:noFill/>
          <a:ln w="28575" cap="flat" cmpd="sng">
            <a:solidFill>
              <a:srgbClr val="268BD2"/>
            </a:solidFill>
            <a:prstDash val="solid"/>
            <a:round/>
            <a:headEnd type="none" w="med" len="med"/>
            <a:tailEnd type="triangle" w="med" len="med"/>
          </a:ln>
        </p:spPr>
      </p:cxnSp>
      <p:cxnSp>
        <p:nvCxnSpPr>
          <p:cNvPr id="592" name="Google Shape;592;p66"/>
          <p:cNvCxnSpPr>
            <a:stCxn id="586" idx="4"/>
            <a:endCxn id="587" idx="0"/>
          </p:cNvCxnSpPr>
          <p:nvPr/>
        </p:nvCxnSpPr>
        <p:spPr>
          <a:xfrm flipH="1">
            <a:off x="597075" y="4193125"/>
            <a:ext cx="409800" cy="152400"/>
          </a:xfrm>
          <a:prstGeom prst="straightConnector1">
            <a:avLst/>
          </a:prstGeom>
          <a:noFill/>
          <a:ln w="28575" cap="flat" cmpd="sng">
            <a:solidFill>
              <a:srgbClr val="268BD2"/>
            </a:solidFill>
            <a:prstDash val="solid"/>
            <a:round/>
            <a:headEnd type="none" w="med" len="med"/>
            <a:tailEnd type="triangle" w="med" len="med"/>
          </a:ln>
        </p:spPr>
      </p:cxnSp>
      <p:cxnSp>
        <p:nvCxnSpPr>
          <p:cNvPr id="593" name="Google Shape;593;p66"/>
          <p:cNvCxnSpPr>
            <a:stCxn id="586" idx="4"/>
            <a:endCxn id="588" idx="0"/>
          </p:cNvCxnSpPr>
          <p:nvPr/>
        </p:nvCxnSpPr>
        <p:spPr>
          <a:xfrm>
            <a:off x="1006875" y="4193125"/>
            <a:ext cx="510900" cy="152400"/>
          </a:xfrm>
          <a:prstGeom prst="straightConnector1">
            <a:avLst/>
          </a:prstGeom>
          <a:noFill/>
          <a:ln w="28575" cap="flat" cmpd="sng">
            <a:solidFill>
              <a:srgbClr val="268BD2"/>
            </a:solidFill>
            <a:prstDash val="solid"/>
            <a:round/>
            <a:headEnd type="none" w="med" len="med"/>
            <a:tailEnd type="triangle" w="med" len="med"/>
          </a:ln>
        </p:spPr>
      </p:cxnSp>
      <p:sp>
        <p:nvSpPr>
          <p:cNvPr id="594" name="Google Shape;594;p66"/>
          <p:cNvSpPr txBox="1"/>
          <p:nvPr/>
        </p:nvSpPr>
        <p:spPr>
          <a:xfrm>
            <a:off x="2683225" y="3366200"/>
            <a:ext cx="2056200" cy="565800"/>
          </a:xfrm>
          <a:prstGeom prst="rect">
            <a:avLst/>
          </a:prstGeom>
          <a:solidFill>
            <a:srgbClr val="C9DAF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(1 + 2) X 3 = 9</a:t>
            </a:r>
            <a:endParaRPr sz="24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7"/>
          <p:cNvSpPr txBox="1">
            <a:spLocks noGrp="1"/>
          </p:cNvSpPr>
          <p:nvPr>
            <p:ph type="title"/>
          </p:nvPr>
        </p:nvSpPr>
        <p:spPr>
          <a:xfrm>
            <a:off x="893700" y="206000"/>
            <a:ext cx="740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Eval Trees</a:t>
            </a:r>
            <a:endParaRPr/>
          </a:p>
        </p:txBody>
      </p:sp>
      <p:sp>
        <p:nvSpPr>
          <p:cNvPr id="600" name="Google Shape;600;p67"/>
          <p:cNvSpPr txBox="1"/>
          <p:nvPr/>
        </p:nvSpPr>
        <p:spPr>
          <a:xfrm>
            <a:off x="341625" y="1214700"/>
            <a:ext cx="3984300" cy="3665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latin typeface="Lato"/>
                <a:ea typeface="Lato"/>
                <a:cs typeface="Lato"/>
                <a:sym typeface="Lato"/>
              </a:rPr>
              <a:t>Hints:</a:t>
            </a:r>
            <a:endParaRPr sz="1600" b="1">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b="1">
                <a:latin typeface="Lato"/>
                <a:ea typeface="Lato"/>
                <a:cs typeface="Lato"/>
                <a:sym typeface="Lato"/>
              </a:rPr>
              <a:t> </a:t>
            </a:r>
            <a:r>
              <a:rPr lang="en" sz="1600">
                <a:latin typeface="Lato"/>
                <a:ea typeface="Lato"/>
                <a:cs typeface="Lato"/>
                <a:sym typeface="Lato"/>
              </a:rPr>
              <a:t>If the tree is a leaf, what should you return? (Hint hint: what are at the leaf nodes?)</a:t>
            </a:r>
            <a:endParaRPr sz="1600">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a:latin typeface="Lato"/>
                <a:ea typeface="Lato"/>
                <a:cs typeface="Lato"/>
                <a:sym typeface="Lato"/>
              </a:rPr>
              <a:t>We are asked to use </a:t>
            </a:r>
            <a:r>
              <a:rPr lang="en" sz="1600" b="1">
                <a:latin typeface="Lato"/>
                <a:ea typeface="Lato"/>
                <a:cs typeface="Lato"/>
                <a:sym typeface="Lato"/>
              </a:rPr>
              <a:t>sum</a:t>
            </a:r>
            <a:r>
              <a:rPr lang="en" sz="1600">
                <a:latin typeface="Lato"/>
                <a:ea typeface="Lato"/>
                <a:cs typeface="Lato"/>
                <a:sym typeface="Lato"/>
              </a:rPr>
              <a:t> and </a:t>
            </a:r>
            <a:r>
              <a:rPr lang="en" sz="1600" b="1">
                <a:latin typeface="Lato"/>
                <a:ea typeface="Lato"/>
                <a:cs typeface="Lato"/>
                <a:sym typeface="Lato"/>
              </a:rPr>
              <a:t>prod</a:t>
            </a:r>
            <a:r>
              <a:rPr lang="en" sz="1600">
                <a:latin typeface="Lato"/>
                <a:ea typeface="Lato"/>
                <a:cs typeface="Lato"/>
                <a:sym typeface="Lato"/>
              </a:rPr>
              <a:t>. When do we </a:t>
            </a:r>
            <a:r>
              <a:rPr lang="en" sz="1600" b="1">
                <a:latin typeface="Lato"/>
                <a:ea typeface="Lato"/>
                <a:cs typeface="Lato"/>
                <a:sym typeface="Lato"/>
              </a:rPr>
              <a:t>sum</a:t>
            </a:r>
            <a:r>
              <a:rPr lang="en" sz="1600">
                <a:latin typeface="Lato"/>
                <a:ea typeface="Lato"/>
                <a:cs typeface="Lato"/>
                <a:sym typeface="Lato"/>
              </a:rPr>
              <a:t> nodes up and when do we </a:t>
            </a:r>
            <a:r>
              <a:rPr lang="en" sz="1600" b="1">
                <a:latin typeface="Lato"/>
                <a:ea typeface="Lato"/>
                <a:cs typeface="Lato"/>
                <a:sym typeface="Lato"/>
              </a:rPr>
              <a:t>prod</a:t>
            </a:r>
            <a:r>
              <a:rPr lang="en" sz="1600">
                <a:latin typeface="Lato"/>
                <a:ea typeface="Lato"/>
                <a:cs typeface="Lato"/>
                <a:sym typeface="Lato"/>
              </a:rPr>
              <a:t> sums up? (Hint hint: non-leaf nodes) </a:t>
            </a:r>
            <a:endParaRPr sz="1600">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a:latin typeface="Lato"/>
                <a:ea typeface="Lato"/>
                <a:cs typeface="Lato"/>
                <a:sym typeface="Lato"/>
              </a:rPr>
              <a:t>What are ways to recurse in tree? And which one should we use here? </a:t>
            </a:r>
            <a:endParaRPr sz="1600">
              <a:latin typeface="Lato"/>
              <a:ea typeface="Lato"/>
              <a:cs typeface="Lato"/>
              <a:sym typeface="Lato"/>
            </a:endParaRPr>
          </a:p>
        </p:txBody>
      </p:sp>
      <p:sp>
        <p:nvSpPr>
          <p:cNvPr id="601" name="Google Shape;601;p67"/>
          <p:cNvSpPr txBox="1"/>
          <p:nvPr/>
        </p:nvSpPr>
        <p:spPr>
          <a:xfrm>
            <a:off x="4325950" y="1071750"/>
            <a:ext cx="5179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02" name="Google Shape;602;p67"/>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2185C5"/>
              </a:buClr>
              <a:buSzPts val="1800"/>
              <a:buFont typeface="Lato"/>
              <a:buAutoNum type="arabicPeriod"/>
            </a:pPr>
            <a:r>
              <a:rPr lang="en" sz="1800" b="1">
                <a:solidFill>
                  <a:srgbClr val="2185C5"/>
                </a:solidFill>
                <a:latin typeface="Lato"/>
                <a:ea typeface="Lato"/>
                <a:cs typeface="Lato"/>
                <a:sym typeface="Lato"/>
              </a:rPr>
              <a:t>Leaves</a:t>
            </a:r>
            <a:endParaRPr sz="1800" b="1">
              <a:solidFill>
                <a:srgbClr val="2185C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Tips for Recursion Problems:</a:t>
            </a:r>
            <a:endParaRPr/>
          </a:p>
        </p:txBody>
      </p:sp>
      <p:sp>
        <p:nvSpPr>
          <p:cNvPr id="224" name="Google Shape;224;p32"/>
          <p:cNvSpPr txBox="1">
            <a:spLocks noGrp="1"/>
          </p:cNvSpPr>
          <p:nvPr>
            <p:ph type="body" idx="1"/>
          </p:nvPr>
        </p:nvSpPr>
        <p:spPr>
          <a:xfrm>
            <a:off x="893700" y="1063400"/>
            <a:ext cx="7035900" cy="35523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dk1"/>
              </a:buClr>
              <a:buSzPts val="2100"/>
              <a:buChar char="▷"/>
            </a:pPr>
            <a:r>
              <a:rPr lang="en" sz="2100">
                <a:solidFill>
                  <a:schemeClr val="dk1"/>
                </a:solidFill>
              </a:rPr>
              <a:t>Identify what your base case is and create recursive calls to get you “closer” to your base case. (You don’t always need to define base cases first. You may define them as you make recursive calls)</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Which variables do you want to change every recursive call?</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Last line doesn’t have to be a recursive call</a:t>
            </a:r>
            <a:endParaRPr sz="2100">
              <a:solidFill>
                <a:schemeClr val="dk1"/>
              </a:solidFill>
            </a:endParaRPr>
          </a:p>
          <a:p>
            <a:pPr marL="457200" lvl="0" indent="-361950" algn="l" rtl="0">
              <a:lnSpc>
                <a:spcPct val="115000"/>
              </a:lnSpc>
              <a:spcBef>
                <a:spcPts val="0"/>
              </a:spcBef>
              <a:spcAft>
                <a:spcPts val="0"/>
              </a:spcAft>
              <a:buClr>
                <a:schemeClr val="dk1"/>
              </a:buClr>
              <a:buSzPts val="2100"/>
              <a:buChar char="▷"/>
            </a:pPr>
            <a:r>
              <a:rPr lang="en" sz="2100">
                <a:solidFill>
                  <a:schemeClr val="dk1"/>
                </a:solidFill>
              </a:rPr>
              <a:t>Make sure your function always returns the same data types</a:t>
            </a:r>
            <a:endParaRPr sz="2100">
              <a:solidFill>
                <a:schemeClr val="dk1"/>
              </a:solidFill>
            </a:endParaRPr>
          </a:p>
          <a:p>
            <a:pPr marL="457200" lvl="0" indent="0" algn="l" rtl="0">
              <a:lnSpc>
                <a:spcPct val="115000"/>
              </a:lnSpc>
              <a:spcBef>
                <a:spcPts val="0"/>
              </a:spcBef>
              <a:spcAft>
                <a:spcPts val="0"/>
              </a:spcAft>
              <a:buNone/>
            </a:pPr>
            <a:r>
              <a:rPr lang="en" sz="1700">
                <a:solidFill>
                  <a:schemeClr val="dk1"/>
                </a:solidFill>
              </a:rPr>
              <a:t>○(e.g you can’t return True in a base case and 1 in another case)</a:t>
            </a:r>
            <a:endParaRPr sz="1700">
              <a:solidFill>
                <a:schemeClr val="dk1"/>
              </a:solidFill>
            </a:endParaRPr>
          </a:p>
          <a:p>
            <a:pPr marL="0" lvl="0" indent="0" algn="l" rtl="0">
              <a:spcBef>
                <a:spcPts val="60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08" name="Google Shape;608;p68"/>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09" name="Google Shape;609;p68"/>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Leaves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10" name="Google Shape;610;p68"/>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We should check the leaf as the base case! </a:t>
            </a:r>
            <a:endParaRPr sz="16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16" name="Google Shape;616;p69"/>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b="1">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17" name="Google Shape;617;p69"/>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Leaves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18" name="Google Shape;618;p69"/>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We should check the leaf as the base case! </a:t>
            </a:r>
            <a:endParaRPr sz="16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24" name="Google Shape;624;p70"/>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b="1">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25" name="Google Shape;625;p70"/>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Leaves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26" name="Google Shape;626;p70"/>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First, we should check the leaf as the base case! </a:t>
            </a:r>
            <a:endParaRPr sz="1600">
              <a:latin typeface="Lato"/>
              <a:ea typeface="Lato"/>
              <a:cs typeface="Lato"/>
              <a:sym typeface="Lato"/>
            </a:endParaRPr>
          </a:p>
        </p:txBody>
      </p:sp>
      <p:sp>
        <p:nvSpPr>
          <p:cNvPr id="627" name="Google Shape;627;p70"/>
          <p:cNvSpPr txBox="1"/>
          <p:nvPr/>
        </p:nvSpPr>
        <p:spPr>
          <a:xfrm>
            <a:off x="341625" y="214305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Second, if the tree is indeed a leaf… </a:t>
            </a:r>
            <a:endParaRPr sz="1600">
              <a:latin typeface="Lato"/>
              <a:ea typeface="Lato"/>
              <a:cs typeface="Lato"/>
              <a:sym typeface="Lato"/>
            </a:endParaRPr>
          </a:p>
        </p:txBody>
      </p:sp>
      <p:sp>
        <p:nvSpPr>
          <p:cNvPr id="628" name="Google Shape;628;p70"/>
          <p:cNvSpPr txBox="1"/>
          <p:nvPr/>
        </p:nvSpPr>
        <p:spPr>
          <a:xfrm>
            <a:off x="341625" y="3397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we return </a:t>
            </a:r>
            <a:r>
              <a:rPr lang="en" sz="1600" b="1">
                <a:latin typeface="Lato"/>
                <a:ea typeface="Lato"/>
                <a:cs typeface="Lato"/>
                <a:sym typeface="Lato"/>
              </a:rPr>
              <a:t>1</a:t>
            </a:r>
            <a:r>
              <a:rPr lang="en" sz="1600">
                <a:latin typeface="Lato"/>
                <a:ea typeface="Lato"/>
                <a:cs typeface="Lato"/>
                <a:sym typeface="Lato"/>
              </a:rPr>
              <a:t> or the value of the leaf node!</a:t>
            </a:r>
            <a:endParaRPr sz="1600">
              <a:latin typeface="Lato"/>
              <a:ea typeface="Lato"/>
              <a:cs typeface="Lato"/>
              <a:sym typeface="Lato"/>
            </a:endParaRPr>
          </a:p>
        </p:txBody>
      </p:sp>
      <p:sp>
        <p:nvSpPr>
          <p:cNvPr id="629" name="Google Shape;629;p70"/>
          <p:cNvSpPr/>
          <p:nvPr/>
        </p:nvSpPr>
        <p:spPr>
          <a:xfrm>
            <a:off x="1814125" y="26584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35" name="Google Shape;635;p71"/>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label(t)</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36" name="Google Shape;636;p71"/>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Leaves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37" name="Google Shape;637;p71"/>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First, we should check the leaf as the base case! </a:t>
            </a:r>
            <a:endParaRPr sz="1600">
              <a:latin typeface="Lato"/>
              <a:ea typeface="Lato"/>
              <a:cs typeface="Lato"/>
              <a:sym typeface="Lato"/>
            </a:endParaRPr>
          </a:p>
        </p:txBody>
      </p:sp>
      <p:sp>
        <p:nvSpPr>
          <p:cNvPr id="638" name="Google Shape;638;p71"/>
          <p:cNvSpPr txBox="1"/>
          <p:nvPr/>
        </p:nvSpPr>
        <p:spPr>
          <a:xfrm>
            <a:off x="341625" y="214305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Second, if the tree is indeed a leaf… </a:t>
            </a:r>
            <a:endParaRPr sz="1600">
              <a:latin typeface="Lato"/>
              <a:ea typeface="Lato"/>
              <a:cs typeface="Lato"/>
              <a:sym typeface="Lato"/>
            </a:endParaRPr>
          </a:p>
        </p:txBody>
      </p:sp>
      <p:sp>
        <p:nvSpPr>
          <p:cNvPr id="639" name="Google Shape;639;p71"/>
          <p:cNvSpPr txBox="1"/>
          <p:nvPr/>
        </p:nvSpPr>
        <p:spPr>
          <a:xfrm>
            <a:off x="341625" y="3397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we return </a:t>
            </a:r>
            <a:r>
              <a:rPr lang="en" sz="1600" b="1">
                <a:latin typeface="Lato"/>
                <a:ea typeface="Lato"/>
                <a:cs typeface="Lato"/>
                <a:sym typeface="Lato"/>
              </a:rPr>
              <a:t>1</a:t>
            </a:r>
            <a:r>
              <a:rPr lang="en" sz="1600">
                <a:latin typeface="Lato"/>
                <a:ea typeface="Lato"/>
                <a:cs typeface="Lato"/>
                <a:sym typeface="Lato"/>
              </a:rPr>
              <a:t> or the value of the leaf node!</a:t>
            </a:r>
            <a:endParaRPr sz="1600">
              <a:latin typeface="Lato"/>
              <a:ea typeface="Lato"/>
              <a:cs typeface="Lato"/>
              <a:sym typeface="Lato"/>
            </a:endParaRPr>
          </a:p>
        </p:txBody>
      </p:sp>
      <p:sp>
        <p:nvSpPr>
          <p:cNvPr id="640" name="Google Shape;640;p71"/>
          <p:cNvSpPr/>
          <p:nvPr/>
        </p:nvSpPr>
        <p:spPr>
          <a:xfrm>
            <a:off x="1814125" y="2658450"/>
            <a:ext cx="510900" cy="510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46" name="Google Shape;646;p72"/>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 = 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47" name="Google Shape;647;p72"/>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Branches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48" name="Google Shape;648;p72"/>
          <p:cNvSpPr txBox="1"/>
          <p:nvPr/>
        </p:nvSpPr>
        <p:spPr>
          <a:xfrm>
            <a:off x="341625" y="1214700"/>
            <a:ext cx="3984300" cy="107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Next, we look at what we want to do to the branches. </a:t>
            </a:r>
            <a:endParaRPr sz="1600">
              <a:latin typeface="Lato"/>
              <a:ea typeface="Lato"/>
              <a:cs typeface="Lato"/>
              <a:sym typeface="Lato"/>
            </a:endParaRPr>
          </a:p>
          <a:p>
            <a:pPr marL="0" lvl="0" indent="0" algn="l" rtl="0">
              <a:lnSpc>
                <a:spcPct val="150000"/>
              </a:lnSpc>
              <a:spcBef>
                <a:spcPts val="0"/>
              </a:spcBef>
              <a:spcAft>
                <a:spcPts val="0"/>
              </a:spcAft>
              <a:buNone/>
            </a:pPr>
            <a:r>
              <a:rPr lang="en" sz="1600">
                <a:latin typeface="Lato"/>
                <a:ea typeface="Lato"/>
                <a:cs typeface="Lato"/>
                <a:sym typeface="Lato"/>
              </a:rPr>
              <a:t>This is where our recursive call comes in. </a:t>
            </a:r>
            <a:endParaRPr sz="1600">
              <a:latin typeface="Lato"/>
              <a:ea typeface="Lato"/>
              <a:cs typeface="Lato"/>
              <a:sym typeface="Lato"/>
            </a:endParaRPr>
          </a:p>
        </p:txBody>
      </p:sp>
      <p:sp>
        <p:nvSpPr>
          <p:cNvPr id="649" name="Google Shape;649;p72"/>
          <p:cNvSpPr/>
          <p:nvPr/>
        </p:nvSpPr>
        <p:spPr>
          <a:xfrm>
            <a:off x="956499" y="2462750"/>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650" name="Google Shape;650;p72"/>
          <p:cNvSpPr/>
          <p:nvPr/>
        </p:nvSpPr>
        <p:spPr>
          <a:xfrm>
            <a:off x="515211" y="2817505"/>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651" name="Google Shape;651;p72"/>
          <p:cNvSpPr/>
          <p:nvPr/>
        </p:nvSpPr>
        <p:spPr>
          <a:xfrm>
            <a:off x="240400"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652" name="Google Shape;652;p72"/>
          <p:cNvSpPr/>
          <p:nvPr/>
        </p:nvSpPr>
        <p:spPr>
          <a:xfrm>
            <a:off x="857821"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653" name="Google Shape;653;p72"/>
          <p:cNvSpPr/>
          <p:nvPr/>
        </p:nvSpPr>
        <p:spPr>
          <a:xfrm>
            <a:off x="1468066" y="2817505"/>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654" name="Google Shape;654;p72"/>
          <p:cNvCxnSpPr>
            <a:stCxn id="649" idx="4"/>
            <a:endCxn id="650" idx="7"/>
          </p:cNvCxnSpPr>
          <p:nvPr/>
        </p:nvCxnSpPr>
        <p:spPr>
          <a:xfrm flipH="1">
            <a:off x="807699" y="2817650"/>
            <a:ext cx="320100" cy="51900"/>
          </a:xfrm>
          <a:prstGeom prst="straightConnector1">
            <a:avLst/>
          </a:prstGeom>
          <a:noFill/>
          <a:ln w="28575" cap="flat" cmpd="sng">
            <a:solidFill>
              <a:srgbClr val="268BD2"/>
            </a:solidFill>
            <a:prstDash val="solid"/>
            <a:round/>
            <a:headEnd type="none" w="med" len="med"/>
            <a:tailEnd type="triangle" w="med" len="med"/>
          </a:ln>
        </p:spPr>
      </p:cxnSp>
      <p:cxnSp>
        <p:nvCxnSpPr>
          <p:cNvPr id="655" name="Google Shape;655;p72"/>
          <p:cNvCxnSpPr>
            <a:stCxn id="649" idx="4"/>
            <a:endCxn id="653" idx="1"/>
          </p:cNvCxnSpPr>
          <p:nvPr/>
        </p:nvCxnSpPr>
        <p:spPr>
          <a:xfrm>
            <a:off x="1127799" y="2817650"/>
            <a:ext cx="390300" cy="51900"/>
          </a:xfrm>
          <a:prstGeom prst="straightConnector1">
            <a:avLst/>
          </a:prstGeom>
          <a:noFill/>
          <a:ln w="28575" cap="flat" cmpd="sng">
            <a:solidFill>
              <a:srgbClr val="268BD2"/>
            </a:solidFill>
            <a:prstDash val="solid"/>
            <a:round/>
            <a:headEnd type="none" w="med" len="med"/>
            <a:tailEnd type="triangle" w="med" len="med"/>
          </a:ln>
        </p:spPr>
      </p:cxnSp>
      <p:cxnSp>
        <p:nvCxnSpPr>
          <p:cNvPr id="656" name="Google Shape;656;p72"/>
          <p:cNvCxnSpPr>
            <a:stCxn id="650" idx="4"/>
            <a:endCxn id="651" idx="0"/>
          </p:cNvCxnSpPr>
          <p:nvPr/>
        </p:nvCxnSpPr>
        <p:spPr>
          <a:xfrm flipH="1">
            <a:off x="411711" y="3172405"/>
            <a:ext cx="274800" cy="105600"/>
          </a:xfrm>
          <a:prstGeom prst="straightConnector1">
            <a:avLst/>
          </a:prstGeom>
          <a:noFill/>
          <a:ln w="28575" cap="flat" cmpd="sng">
            <a:solidFill>
              <a:srgbClr val="268BD2"/>
            </a:solidFill>
            <a:prstDash val="solid"/>
            <a:round/>
            <a:headEnd type="none" w="med" len="med"/>
            <a:tailEnd type="triangle" w="med" len="med"/>
          </a:ln>
        </p:spPr>
      </p:cxnSp>
      <p:cxnSp>
        <p:nvCxnSpPr>
          <p:cNvPr id="657" name="Google Shape;657;p72"/>
          <p:cNvCxnSpPr>
            <a:stCxn id="650" idx="4"/>
            <a:endCxn id="652" idx="0"/>
          </p:cNvCxnSpPr>
          <p:nvPr/>
        </p:nvCxnSpPr>
        <p:spPr>
          <a:xfrm>
            <a:off x="686511" y="3172405"/>
            <a:ext cx="342600" cy="105600"/>
          </a:xfrm>
          <a:prstGeom prst="straightConnector1">
            <a:avLst/>
          </a:prstGeom>
          <a:noFill/>
          <a:ln w="28575" cap="flat" cmpd="sng">
            <a:solidFill>
              <a:srgbClr val="268BD2"/>
            </a:solidFill>
            <a:prstDash val="solid"/>
            <a:round/>
            <a:headEnd type="none" w="med" len="med"/>
            <a:tailEnd type="triangle" w="med" len="med"/>
          </a:ln>
        </p:spPr>
      </p:cxnSp>
      <p:sp>
        <p:nvSpPr>
          <p:cNvPr id="658" name="Google Shape;658;p72"/>
          <p:cNvSpPr/>
          <p:nvPr/>
        </p:nvSpPr>
        <p:spPr>
          <a:xfrm>
            <a:off x="3099428" y="2462727"/>
            <a:ext cx="364200" cy="3552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659" name="Google Shape;659;p72"/>
          <p:cNvSpPr/>
          <p:nvPr/>
        </p:nvSpPr>
        <p:spPr>
          <a:xfrm>
            <a:off x="2630632"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solidFill>
                <a:srgbClr val="FF9715"/>
              </a:solidFill>
            </a:endParaRPr>
          </a:p>
        </p:txBody>
      </p:sp>
      <p:sp>
        <p:nvSpPr>
          <p:cNvPr id="660" name="Google Shape;660;p72"/>
          <p:cNvSpPr/>
          <p:nvPr/>
        </p:nvSpPr>
        <p:spPr>
          <a:xfrm>
            <a:off x="3642883"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661" name="Google Shape;661;p72"/>
          <p:cNvCxnSpPr>
            <a:stCxn id="658" idx="4"/>
            <a:endCxn id="659" idx="7"/>
          </p:cNvCxnSpPr>
          <p:nvPr/>
        </p:nvCxnSpPr>
        <p:spPr>
          <a:xfrm flipH="1">
            <a:off x="2941628" y="2817927"/>
            <a:ext cx="339900" cy="51600"/>
          </a:xfrm>
          <a:prstGeom prst="straightConnector1">
            <a:avLst/>
          </a:prstGeom>
          <a:noFill/>
          <a:ln w="28575" cap="flat" cmpd="sng">
            <a:solidFill>
              <a:srgbClr val="268BD2"/>
            </a:solidFill>
            <a:prstDash val="solid"/>
            <a:round/>
            <a:headEnd type="none" w="med" len="med"/>
            <a:tailEnd type="triangle" w="med" len="med"/>
          </a:ln>
        </p:spPr>
      </p:cxnSp>
      <p:cxnSp>
        <p:nvCxnSpPr>
          <p:cNvPr id="662" name="Google Shape;662;p72"/>
          <p:cNvCxnSpPr>
            <a:stCxn id="658" idx="4"/>
            <a:endCxn id="660" idx="1"/>
          </p:cNvCxnSpPr>
          <p:nvPr/>
        </p:nvCxnSpPr>
        <p:spPr>
          <a:xfrm>
            <a:off x="3281528" y="2817927"/>
            <a:ext cx="414600" cy="51600"/>
          </a:xfrm>
          <a:prstGeom prst="straightConnector1">
            <a:avLst/>
          </a:prstGeom>
          <a:noFill/>
          <a:ln w="28575" cap="flat" cmpd="sng">
            <a:solidFill>
              <a:srgbClr val="268BD2"/>
            </a:solidFill>
            <a:prstDash val="solid"/>
            <a:round/>
            <a:headEnd type="none" w="med" len="med"/>
            <a:tailEnd type="triangle" w="med" len="med"/>
          </a:ln>
        </p:spPr>
      </p:cxnSp>
      <p:cxnSp>
        <p:nvCxnSpPr>
          <p:cNvPr id="663" name="Google Shape;663;p72"/>
          <p:cNvCxnSpPr/>
          <p:nvPr/>
        </p:nvCxnSpPr>
        <p:spPr>
          <a:xfrm>
            <a:off x="1923275" y="2676850"/>
            <a:ext cx="551100" cy="0"/>
          </a:xfrm>
          <a:prstGeom prst="straightConnector1">
            <a:avLst/>
          </a:prstGeom>
          <a:noFill/>
          <a:ln w="38100" cap="flat" cmpd="sng">
            <a:solidFill>
              <a:schemeClr val="dk2"/>
            </a:solidFill>
            <a:prstDash val="solid"/>
            <a:round/>
            <a:headEnd type="none" w="med" len="med"/>
            <a:tailEnd type="triangle" w="med" len="med"/>
          </a:ln>
        </p:spPr>
      </p:cxnSp>
      <p:cxnSp>
        <p:nvCxnSpPr>
          <p:cNvPr id="664" name="Google Shape;664;p72"/>
          <p:cNvCxnSpPr/>
          <p:nvPr/>
        </p:nvCxnSpPr>
        <p:spPr>
          <a:xfrm>
            <a:off x="3284200" y="3295450"/>
            <a:ext cx="0" cy="427500"/>
          </a:xfrm>
          <a:prstGeom prst="straightConnector1">
            <a:avLst/>
          </a:prstGeom>
          <a:noFill/>
          <a:ln w="38100" cap="flat" cmpd="sng">
            <a:solidFill>
              <a:schemeClr val="dk2"/>
            </a:solidFill>
            <a:prstDash val="solid"/>
            <a:round/>
            <a:headEnd type="none" w="med" len="med"/>
            <a:tailEnd type="triangle" w="med" len="med"/>
          </a:ln>
        </p:spPr>
      </p:cxnSp>
      <p:sp>
        <p:nvSpPr>
          <p:cNvPr id="665" name="Google Shape;665;p72"/>
          <p:cNvSpPr/>
          <p:nvPr/>
        </p:nvSpPr>
        <p:spPr>
          <a:xfrm>
            <a:off x="3102108" y="39033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9</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9"/>
                                        </p:tgtEl>
                                        <p:attrNameLst>
                                          <p:attrName>style.visibility</p:attrName>
                                        </p:attrNameLst>
                                      </p:cBhvr>
                                      <p:to>
                                        <p:strVal val="visible"/>
                                      </p:to>
                                    </p:set>
                                    <p:animEffect transition="in" filter="fade">
                                      <p:cBhvr>
                                        <p:cTn id="15" dur="1000"/>
                                        <p:tgtEl>
                                          <p:spTgt spid="649"/>
                                        </p:tgtEl>
                                      </p:cBhvr>
                                    </p:animEffect>
                                  </p:childTnLst>
                                </p:cTn>
                              </p:par>
                              <p:par>
                                <p:cTn id="16" presetID="10" presetClass="entr" presetSubtype="0" fill="hold" nodeType="withEffect">
                                  <p:stCondLst>
                                    <p:cond delay="0"/>
                                  </p:stCondLst>
                                  <p:childTnLst>
                                    <p:set>
                                      <p:cBhvr>
                                        <p:cTn id="17" dur="1" fill="hold">
                                          <p:stCondLst>
                                            <p:cond delay="0"/>
                                          </p:stCondLst>
                                        </p:cTn>
                                        <p:tgtEl>
                                          <p:spTgt spid="650"/>
                                        </p:tgtEl>
                                        <p:attrNameLst>
                                          <p:attrName>style.visibility</p:attrName>
                                        </p:attrNameLst>
                                      </p:cBhvr>
                                      <p:to>
                                        <p:strVal val="visible"/>
                                      </p:to>
                                    </p:set>
                                    <p:animEffect transition="in" filter="fade">
                                      <p:cBhvr>
                                        <p:cTn id="18" dur="1000"/>
                                        <p:tgtEl>
                                          <p:spTgt spid="650"/>
                                        </p:tgtEl>
                                      </p:cBhvr>
                                    </p:animEffect>
                                  </p:childTnLst>
                                </p:cTn>
                              </p:par>
                              <p:par>
                                <p:cTn id="19" presetID="10" presetClass="entr" presetSubtype="0" fill="hold" nodeType="withEffect">
                                  <p:stCondLst>
                                    <p:cond delay="0"/>
                                  </p:stCondLst>
                                  <p:childTnLst>
                                    <p:set>
                                      <p:cBhvr>
                                        <p:cTn id="20" dur="1" fill="hold">
                                          <p:stCondLst>
                                            <p:cond delay="0"/>
                                          </p:stCondLst>
                                        </p:cTn>
                                        <p:tgtEl>
                                          <p:spTgt spid="651"/>
                                        </p:tgtEl>
                                        <p:attrNameLst>
                                          <p:attrName>style.visibility</p:attrName>
                                        </p:attrNameLst>
                                      </p:cBhvr>
                                      <p:to>
                                        <p:strVal val="visible"/>
                                      </p:to>
                                    </p:set>
                                    <p:animEffect transition="in" filter="fade">
                                      <p:cBhvr>
                                        <p:cTn id="21" dur="1000"/>
                                        <p:tgtEl>
                                          <p:spTgt spid="651"/>
                                        </p:tgtEl>
                                      </p:cBhvr>
                                    </p:animEffect>
                                  </p:childTnLst>
                                </p:cTn>
                              </p:par>
                              <p:par>
                                <p:cTn id="22" presetID="10" presetClass="entr" presetSubtype="0" fill="hold" nodeType="withEffect">
                                  <p:stCondLst>
                                    <p:cond delay="0"/>
                                  </p:stCondLst>
                                  <p:childTnLst>
                                    <p:set>
                                      <p:cBhvr>
                                        <p:cTn id="23" dur="1" fill="hold">
                                          <p:stCondLst>
                                            <p:cond delay="0"/>
                                          </p:stCondLst>
                                        </p:cTn>
                                        <p:tgtEl>
                                          <p:spTgt spid="652"/>
                                        </p:tgtEl>
                                        <p:attrNameLst>
                                          <p:attrName>style.visibility</p:attrName>
                                        </p:attrNameLst>
                                      </p:cBhvr>
                                      <p:to>
                                        <p:strVal val="visible"/>
                                      </p:to>
                                    </p:set>
                                    <p:animEffect transition="in" filter="fade">
                                      <p:cBhvr>
                                        <p:cTn id="24" dur="1000"/>
                                        <p:tgtEl>
                                          <p:spTgt spid="652"/>
                                        </p:tgtEl>
                                      </p:cBhvr>
                                    </p:animEffect>
                                  </p:childTnLst>
                                </p:cTn>
                              </p:par>
                              <p:par>
                                <p:cTn id="25" presetID="10" presetClass="entr" presetSubtype="0" fill="hold" nodeType="withEffect">
                                  <p:stCondLst>
                                    <p:cond delay="0"/>
                                  </p:stCondLst>
                                  <p:childTnLst>
                                    <p:set>
                                      <p:cBhvr>
                                        <p:cTn id="26" dur="1" fill="hold">
                                          <p:stCondLst>
                                            <p:cond delay="0"/>
                                          </p:stCondLst>
                                        </p:cTn>
                                        <p:tgtEl>
                                          <p:spTgt spid="653"/>
                                        </p:tgtEl>
                                        <p:attrNameLst>
                                          <p:attrName>style.visibility</p:attrName>
                                        </p:attrNameLst>
                                      </p:cBhvr>
                                      <p:to>
                                        <p:strVal val="visible"/>
                                      </p:to>
                                    </p:set>
                                    <p:animEffect transition="in" filter="fade">
                                      <p:cBhvr>
                                        <p:cTn id="27" dur="1000"/>
                                        <p:tgtEl>
                                          <p:spTgt spid="653"/>
                                        </p:tgtEl>
                                      </p:cBhvr>
                                    </p:animEffect>
                                  </p:childTnLst>
                                </p:cTn>
                              </p:par>
                              <p:par>
                                <p:cTn id="28" presetID="10" presetClass="entr" presetSubtype="0" fill="hold" nodeType="withEffect">
                                  <p:stCondLst>
                                    <p:cond delay="0"/>
                                  </p:stCondLst>
                                  <p:childTnLst>
                                    <p:set>
                                      <p:cBhvr>
                                        <p:cTn id="29" dur="1" fill="hold">
                                          <p:stCondLst>
                                            <p:cond delay="0"/>
                                          </p:stCondLst>
                                        </p:cTn>
                                        <p:tgtEl>
                                          <p:spTgt spid="654"/>
                                        </p:tgtEl>
                                        <p:attrNameLst>
                                          <p:attrName>style.visibility</p:attrName>
                                        </p:attrNameLst>
                                      </p:cBhvr>
                                      <p:to>
                                        <p:strVal val="visible"/>
                                      </p:to>
                                    </p:set>
                                    <p:animEffect transition="in" filter="fade">
                                      <p:cBhvr>
                                        <p:cTn id="30" dur="1000"/>
                                        <p:tgtEl>
                                          <p:spTgt spid="654"/>
                                        </p:tgtEl>
                                      </p:cBhvr>
                                    </p:animEffect>
                                  </p:childTnLst>
                                </p:cTn>
                              </p:par>
                              <p:par>
                                <p:cTn id="31" presetID="10" presetClass="entr" presetSubtype="0" fill="hold" nodeType="withEffect">
                                  <p:stCondLst>
                                    <p:cond delay="0"/>
                                  </p:stCondLst>
                                  <p:childTnLst>
                                    <p:set>
                                      <p:cBhvr>
                                        <p:cTn id="32" dur="1" fill="hold">
                                          <p:stCondLst>
                                            <p:cond delay="0"/>
                                          </p:stCondLst>
                                        </p:cTn>
                                        <p:tgtEl>
                                          <p:spTgt spid="655"/>
                                        </p:tgtEl>
                                        <p:attrNameLst>
                                          <p:attrName>style.visibility</p:attrName>
                                        </p:attrNameLst>
                                      </p:cBhvr>
                                      <p:to>
                                        <p:strVal val="visible"/>
                                      </p:to>
                                    </p:set>
                                    <p:animEffect transition="in" filter="fade">
                                      <p:cBhvr>
                                        <p:cTn id="33" dur="1000"/>
                                        <p:tgtEl>
                                          <p:spTgt spid="655"/>
                                        </p:tgtEl>
                                      </p:cBhvr>
                                    </p:animEffect>
                                  </p:childTnLst>
                                </p:cTn>
                              </p:par>
                              <p:par>
                                <p:cTn id="34" presetID="10" presetClass="entr" presetSubtype="0" fill="hold" nodeType="withEffect">
                                  <p:stCondLst>
                                    <p:cond delay="0"/>
                                  </p:stCondLst>
                                  <p:childTnLst>
                                    <p:set>
                                      <p:cBhvr>
                                        <p:cTn id="35" dur="1" fill="hold">
                                          <p:stCondLst>
                                            <p:cond delay="0"/>
                                          </p:stCondLst>
                                        </p:cTn>
                                        <p:tgtEl>
                                          <p:spTgt spid="656"/>
                                        </p:tgtEl>
                                        <p:attrNameLst>
                                          <p:attrName>style.visibility</p:attrName>
                                        </p:attrNameLst>
                                      </p:cBhvr>
                                      <p:to>
                                        <p:strVal val="visible"/>
                                      </p:to>
                                    </p:set>
                                    <p:animEffect transition="in" filter="fade">
                                      <p:cBhvr>
                                        <p:cTn id="36" dur="1000"/>
                                        <p:tgtEl>
                                          <p:spTgt spid="656"/>
                                        </p:tgtEl>
                                      </p:cBhvr>
                                    </p:animEffect>
                                  </p:childTnLst>
                                </p:cTn>
                              </p:par>
                              <p:par>
                                <p:cTn id="37" presetID="10" presetClass="entr" presetSubtype="0" fill="hold" nodeType="withEffect">
                                  <p:stCondLst>
                                    <p:cond delay="0"/>
                                  </p:stCondLst>
                                  <p:childTnLst>
                                    <p:set>
                                      <p:cBhvr>
                                        <p:cTn id="38" dur="1" fill="hold">
                                          <p:stCondLst>
                                            <p:cond delay="0"/>
                                          </p:stCondLst>
                                        </p:cTn>
                                        <p:tgtEl>
                                          <p:spTgt spid="657"/>
                                        </p:tgtEl>
                                        <p:attrNameLst>
                                          <p:attrName>style.visibility</p:attrName>
                                        </p:attrNameLst>
                                      </p:cBhvr>
                                      <p:to>
                                        <p:strVal val="visible"/>
                                      </p:to>
                                    </p:set>
                                    <p:animEffect transition="in" filter="fade">
                                      <p:cBhvr>
                                        <p:cTn id="39" dur="1000"/>
                                        <p:tgtEl>
                                          <p:spTgt spid="6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63"/>
                                        </p:tgtEl>
                                        <p:attrNameLst>
                                          <p:attrName>style.visibility</p:attrName>
                                        </p:attrNameLst>
                                      </p:cBhvr>
                                      <p:to>
                                        <p:strVal val="visible"/>
                                      </p:to>
                                    </p:set>
                                    <p:animEffect transition="in" filter="fade">
                                      <p:cBhvr>
                                        <p:cTn id="44" dur="1000"/>
                                        <p:tgtEl>
                                          <p:spTgt spid="66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58"/>
                                        </p:tgtEl>
                                        <p:attrNameLst>
                                          <p:attrName>style.visibility</p:attrName>
                                        </p:attrNameLst>
                                      </p:cBhvr>
                                      <p:to>
                                        <p:strVal val="visible"/>
                                      </p:to>
                                    </p:set>
                                    <p:animEffect transition="in" filter="fade">
                                      <p:cBhvr>
                                        <p:cTn id="49" dur="1000"/>
                                        <p:tgtEl>
                                          <p:spTgt spid="658"/>
                                        </p:tgtEl>
                                      </p:cBhvr>
                                    </p:animEffect>
                                  </p:childTnLst>
                                </p:cTn>
                              </p:par>
                              <p:par>
                                <p:cTn id="50" presetID="10" presetClass="entr" presetSubtype="0" fill="hold" nodeType="withEffect">
                                  <p:stCondLst>
                                    <p:cond delay="0"/>
                                  </p:stCondLst>
                                  <p:childTnLst>
                                    <p:set>
                                      <p:cBhvr>
                                        <p:cTn id="51" dur="1" fill="hold">
                                          <p:stCondLst>
                                            <p:cond delay="0"/>
                                          </p:stCondLst>
                                        </p:cTn>
                                        <p:tgtEl>
                                          <p:spTgt spid="659"/>
                                        </p:tgtEl>
                                        <p:attrNameLst>
                                          <p:attrName>style.visibility</p:attrName>
                                        </p:attrNameLst>
                                      </p:cBhvr>
                                      <p:to>
                                        <p:strVal val="visible"/>
                                      </p:to>
                                    </p:set>
                                    <p:animEffect transition="in" filter="fade">
                                      <p:cBhvr>
                                        <p:cTn id="52" dur="1000"/>
                                        <p:tgtEl>
                                          <p:spTgt spid="659"/>
                                        </p:tgtEl>
                                      </p:cBhvr>
                                    </p:animEffect>
                                  </p:childTnLst>
                                </p:cTn>
                              </p:par>
                              <p:par>
                                <p:cTn id="53" presetID="10" presetClass="entr" presetSubtype="0" fill="hold" nodeType="withEffect">
                                  <p:stCondLst>
                                    <p:cond delay="0"/>
                                  </p:stCondLst>
                                  <p:childTnLst>
                                    <p:set>
                                      <p:cBhvr>
                                        <p:cTn id="54" dur="1" fill="hold">
                                          <p:stCondLst>
                                            <p:cond delay="0"/>
                                          </p:stCondLst>
                                        </p:cTn>
                                        <p:tgtEl>
                                          <p:spTgt spid="660"/>
                                        </p:tgtEl>
                                        <p:attrNameLst>
                                          <p:attrName>style.visibility</p:attrName>
                                        </p:attrNameLst>
                                      </p:cBhvr>
                                      <p:to>
                                        <p:strVal val="visible"/>
                                      </p:to>
                                    </p:set>
                                    <p:animEffect transition="in" filter="fade">
                                      <p:cBhvr>
                                        <p:cTn id="55" dur="1000"/>
                                        <p:tgtEl>
                                          <p:spTgt spid="660"/>
                                        </p:tgtEl>
                                      </p:cBhvr>
                                    </p:animEffect>
                                  </p:childTnLst>
                                </p:cTn>
                              </p:par>
                              <p:par>
                                <p:cTn id="56" presetID="10" presetClass="entr" presetSubtype="0" fill="hold" nodeType="withEffect">
                                  <p:stCondLst>
                                    <p:cond delay="0"/>
                                  </p:stCondLst>
                                  <p:childTnLst>
                                    <p:set>
                                      <p:cBhvr>
                                        <p:cTn id="57" dur="1" fill="hold">
                                          <p:stCondLst>
                                            <p:cond delay="0"/>
                                          </p:stCondLst>
                                        </p:cTn>
                                        <p:tgtEl>
                                          <p:spTgt spid="661"/>
                                        </p:tgtEl>
                                        <p:attrNameLst>
                                          <p:attrName>style.visibility</p:attrName>
                                        </p:attrNameLst>
                                      </p:cBhvr>
                                      <p:to>
                                        <p:strVal val="visible"/>
                                      </p:to>
                                    </p:set>
                                    <p:animEffect transition="in" filter="fade">
                                      <p:cBhvr>
                                        <p:cTn id="58" dur="1000"/>
                                        <p:tgtEl>
                                          <p:spTgt spid="661"/>
                                        </p:tgtEl>
                                      </p:cBhvr>
                                    </p:animEffect>
                                  </p:childTnLst>
                                </p:cTn>
                              </p:par>
                              <p:par>
                                <p:cTn id="59" presetID="10" presetClass="entr" presetSubtype="0" fill="hold" nodeType="withEffect">
                                  <p:stCondLst>
                                    <p:cond delay="0"/>
                                  </p:stCondLst>
                                  <p:childTnLst>
                                    <p:set>
                                      <p:cBhvr>
                                        <p:cTn id="60" dur="1" fill="hold">
                                          <p:stCondLst>
                                            <p:cond delay="0"/>
                                          </p:stCondLst>
                                        </p:cTn>
                                        <p:tgtEl>
                                          <p:spTgt spid="662"/>
                                        </p:tgtEl>
                                        <p:attrNameLst>
                                          <p:attrName>style.visibility</p:attrName>
                                        </p:attrNameLst>
                                      </p:cBhvr>
                                      <p:to>
                                        <p:strVal val="visible"/>
                                      </p:to>
                                    </p:set>
                                    <p:animEffect transition="in" filter="fade">
                                      <p:cBhvr>
                                        <p:cTn id="61" dur="1000"/>
                                        <p:tgtEl>
                                          <p:spTgt spid="66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64"/>
                                        </p:tgtEl>
                                        <p:attrNameLst>
                                          <p:attrName>style.visibility</p:attrName>
                                        </p:attrNameLst>
                                      </p:cBhvr>
                                      <p:to>
                                        <p:strVal val="visible"/>
                                      </p:to>
                                    </p:set>
                                    <p:animEffect transition="in" filter="fade">
                                      <p:cBhvr>
                                        <p:cTn id="66" dur="1000"/>
                                        <p:tgtEl>
                                          <p:spTgt spid="66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65"/>
                                        </p:tgtEl>
                                        <p:attrNameLst>
                                          <p:attrName>style.visibility</p:attrName>
                                        </p:attrNameLst>
                                      </p:cBhvr>
                                      <p:to>
                                        <p:strVal val="visible"/>
                                      </p:to>
                                    </p:set>
                                    <p:animEffect transition="in" filter="fade">
                                      <p:cBhvr>
                                        <p:cTn id="71" dur="10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71" name="Google Shape;671;p73"/>
          <p:cNvSpPr txBox="1"/>
          <p:nvPr/>
        </p:nvSpPr>
        <p:spPr>
          <a:xfrm>
            <a:off x="4572000" y="1071750"/>
            <a:ext cx="4315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b="1">
                <a:solidFill>
                  <a:srgbClr val="FF9715"/>
                </a:solidFill>
                <a:latin typeface="Raleway"/>
                <a:ea typeface="Raleway"/>
                <a:cs typeface="Raleway"/>
                <a:sym typeface="Raleway"/>
              </a:rPr>
              <a:t>[... for b in branches(t)]</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72" name="Google Shape;672;p73"/>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Branches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73" name="Google Shape;673;p73"/>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Next, we look at what we want to do to the branches. </a:t>
            </a:r>
            <a:endParaRPr sz="1600">
              <a:latin typeface="Lato"/>
              <a:ea typeface="Lato"/>
              <a:cs typeface="Lato"/>
              <a:sym typeface="Lato"/>
            </a:endParaRPr>
          </a:p>
          <a:p>
            <a:pPr marL="0" lvl="0" indent="0" algn="l" rtl="0">
              <a:lnSpc>
                <a:spcPct val="150000"/>
              </a:lnSpc>
              <a:spcBef>
                <a:spcPts val="0"/>
              </a:spcBef>
              <a:spcAft>
                <a:spcPts val="0"/>
              </a:spcAft>
              <a:buNone/>
            </a:pPr>
            <a:r>
              <a:rPr lang="en" sz="1600">
                <a:latin typeface="Lato"/>
                <a:ea typeface="Lato"/>
                <a:cs typeface="Lato"/>
                <a:sym typeface="Lato"/>
              </a:rPr>
              <a:t>This is where our recursive call comes in. </a:t>
            </a:r>
            <a:endParaRPr sz="1600">
              <a:latin typeface="Lato"/>
              <a:ea typeface="Lato"/>
              <a:cs typeface="Lato"/>
              <a:sym typeface="Lato"/>
            </a:endParaRPr>
          </a:p>
        </p:txBody>
      </p:sp>
      <p:sp>
        <p:nvSpPr>
          <p:cNvPr id="674" name="Google Shape;674;p73"/>
          <p:cNvSpPr/>
          <p:nvPr/>
        </p:nvSpPr>
        <p:spPr>
          <a:xfrm>
            <a:off x="956499" y="2462750"/>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675" name="Google Shape;675;p73"/>
          <p:cNvSpPr/>
          <p:nvPr/>
        </p:nvSpPr>
        <p:spPr>
          <a:xfrm>
            <a:off x="515211" y="2817505"/>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676" name="Google Shape;676;p73"/>
          <p:cNvSpPr/>
          <p:nvPr/>
        </p:nvSpPr>
        <p:spPr>
          <a:xfrm>
            <a:off x="240400"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677" name="Google Shape;677;p73"/>
          <p:cNvSpPr/>
          <p:nvPr/>
        </p:nvSpPr>
        <p:spPr>
          <a:xfrm>
            <a:off x="857821"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678" name="Google Shape;678;p73"/>
          <p:cNvSpPr/>
          <p:nvPr/>
        </p:nvSpPr>
        <p:spPr>
          <a:xfrm>
            <a:off x="1468066" y="2817505"/>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679" name="Google Shape;679;p73"/>
          <p:cNvCxnSpPr>
            <a:stCxn id="674" idx="4"/>
            <a:endCxn id="675" idx="7"/>
          </p:cNvCxnSpPr>
          <p:nvPr/>
        </p:nvCxnSpPr>
        <p:spPr>
          <a:xfrm flipH="1">
            <a:off x="807699" y="2817650"/>
            <a:ext cx="320100" cy="51900"/>
          </a:xfrm>
          <a:prstGeom prst="straightConnector1">
            <a:avLst/>
          </a:prstGeom>
          <a:noFill/>
          <a:ln w="28575" cap="flat" cmpd="sng">
            <a:solidFill>
              <a:srgbClr val="268BD2"/>
            </a:solidFill>
            <a:prstDash val="solid"/>
            <a:round/>
            <a:headEnd type="none" w="med" len="med"/>
            <a:tailEnd type="triangle" w="med" len="med"/>
          </a:ln>
        </p:spPr>
      </p:cxnSp>
      <p:cxnSp>
        <p:nvCxnSpPr>
          <p:cNvPr id="680" name="Google Shape;680;p73"/>
          <p:cNvCxnSpPr>
            <a:stCxn id="674" idx="4"/>
            <a:endCxn id="678" idx="1"/>
          </p:cNvCxnSpPr>
          <p:nvPr/>
        </p:nvCxnSpPr>
        <p:spPr>
          <a:xfrm>
            <a:off x="1127799" y="2817650"/>
            <a:ext cx="390300" cy="51900"/>
          </a:xfrm>
          <a:prstGeom prst="straightConnector1">
            <a:avLst/>
          </a:prstGeom>
          <a:noFill/>
          <a:ln w="28575" cap="flat" cmpd="sng">
            <a:solidFill>
              <a:srgbClr val="268BD2"/>
            </a:solidFill>
            <a:prstDash val="solid"/>
            <a:round/>
            <a:headEnd type="none" w="med" len="med"/>
            <a:tailEnd type="triangle" w="med" len="med"/>
          </a:ln>
        </p:spPr>
      </p:cxnSp>
      <p:cxnSp>
        <p:nvCxnSpPr>
          <p:cNvPr id="681" name="Google Shape;681;p73"/>
          <p:cNvCxnSpPr>
            <a:stCxn id="675" idx="4"/>
            <a:endCxn id="676" idx="0"/>
          </p:cNvCxnSpPr>
          <p:nvPr/>
        </p:nvCxnSpPr>
        <p:spPr>
          <a:xfrm flipH="1">
            <a:off x="411711" y="3172405"/>
            <a:ext cx="274800" cy="105600"/>
          </a:xfrm>
          <a:prstGeom prst="straightConnector1">
            <a:avLst/>
          </a:prstGeom>
          <a:noFill/>
          <a:ln w="28575" cap="flat" cmpd="sng">
            <a:solidFill>
              <a:srgbClr val="268BD2"/>
            </a:solidFill>
            <a:prstDash val="solid"/>
            <a:round/>
            <a:headEnd type="none" w="med" len="med"/>
            <a:tailEnd type="triangle" w="med" len="med"/>
          </a:ln>
        </p:spPr>
      </p:cxnSp>
      <p:cxnSp>
        <p:nvCxnSpPr>
          <p:cNvPr id="682" name="Google Shape;682;p73"/>
          <p:cNvCxnSpPr>
            <a:stCxn id="675" idx="4"/>
            <a:endCxn id="677" idx="0"/>
          </p:cNvCxnSpPr>
          <p:nvPr/>
        </p:nvCxnSpPr>
        <p:spPr>
          <a:xfrm>
            <a:off x="686511" y="3172405"/>
            <a:ext cx="342600" cy="105600"/>
          </a:xfrm>
          <a:prstGeom prst="straightConnector1">
            <a:avLst/>
          </a:prstGeom>
          <a:noFill/>
          <a:ln w="28575" cap="flat" cmpd="sng">
            <a:solidFill>
              <a:srgbClr val="268BD2"/>
            </a:solidFill>
            <a:prstDash val="solid"/>
            <a:round/>
            <a:headEnd type="none" w="med" len="med"/>
            <a:tailEnd type="triangle" w="med" len="med"/>
          </a:ln>
        </p:spPr>
      </p:cxnSp>
      <p:sp>
        <p:nvSpPr>
          <p:cNvPr id="683" name="Google Shape;683;p73"/>
          <p:cNvSpPr/>
          <p:nvPr/>
        </p:nvSpPr>
        <p:spPr>
          <a:xfrm>
            <a:off x="3099428" y="2462727"/>
            <a:ext cx="364200" cy="3552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684" name="Google Shape;684;p73"/>
          <p:cNvSpPr/>
          <p:nvPr/>
        </p:nvSpPr>
        <p:spPr>
          <a:xfrm>
            <a:off x="2630632"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solidFill>
                <a:srgbClr val="FF9715"/>
              </a:solidFill>
            </a:endParaRPr>
          </a:p>
        </p:txBody>
      </p:sp>
      <p:sp>
        <p:nvSpPr>
          <p:cNvPr id="685" name="Google Shape;685;p73"/>
          <p:cNvSpPr/>
          <p:nvPr/>
        </p:nvSpPr>
        <p:spPr>
          <a:xfrm>
            <a:off x="3642883"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686" name="Google Shape;686;p73"/>
          <p:cNvCxnSpPr>
            <a:stCxn id="683" idx="4"/>
            <a:endCxn id="684" idx="7"/>
          </p:cNvCxnSpPr>
          <p:nvPr/>
        </p:nvCxnSpPr>
        <p:spPr>
          <a:xfrm flipH="1">
            <a:off x="2941628" y="2817927"/>
            <a:ext cx="339900" cy="51600"/>
          </a:xfrm>
          <a:prstGeom prst="straightConnector1">
            <a:avLst/>
          </a:prstGeom>
          <a:noFill/>
          <a:ln w="28575" cap="flat" cmpd="sng">
            <a:solidFill>
              <a:srgbClr val="268BD2"/>
            </a:solidFill>
            <a:prstDash val="solid"/>
            <a:round/>
            <a:headEnd type="none" w="med" len="med"/>
            <a:tailEnd type="triangle" w="med" len="med"/>
          </a:ln>
        </p:spPr>
      </p:cxnSp>
      <p:cxnSp>
        <p:nvCxnSpPr>
          <p:cNvPr id="687" name="Google Shape;687;p73"/>
          <p:cNvCxnSpPr>
            <a:stCxn id="683" idx="4"/>
            <a:endCxn id="685" idx="1"/>
          </p:cNvCxnSpPr>
          <p:nvPr/>
        </p:nvCxnSpPr>
        <p:spPr>
          <a:xfrm>
            <a:off x="3281528" y="2817927"/>
            <a:ext cx="414600" cy="51600"/>
          </a:xfrm>
          <a:prstGeom prst="straightConnector1">
            <a:avLst/>
          </a:prstGeom>
          <a:noFill/>
          <a:ln w="28575" cap="flat" cmpd="sng">
            <a:solidFill>
              <a:srgbClr val="268BD2"/>
            </a:solidFill>
            <a:prstDash val="solid"/>
            <a:round/>
            <a:headEnd type="none" w="med" len="med"/>
            <a:tailEnd type="triangle" w="med" len="med"/>
          </a:ln>
        </p:spPr>
      </p:cxnSp>
      <p:cxnSp>
        <p:nvCxnSpPr>
          <p:cNvPr id="688" name="Google Shape;688;p73"/>
          <p:cNvCxnSpPr/>
          <p:nvPr/>
        </p:nvCxnSpPr>
        <p:spPr>
          <a:xfrm>
            <a:off x="1923275" y="2676850"/>
            <a:ext cx="551100" cy="0"/>
          </a:xfrm>
          <a:prstGeom prst="straightConnector1">
            <a:avLst/>
          </a:prstGeom>
          <a:noFill/>
          <a:ln w="38100" cap="flat" cmpd="sng">
            <a:solidFill>
              <a:schemeClr val="dk2"/>
            </a:solidFill>
            <a:prstDash val="solid"/>
            <a:round/>
            <a:headEnd type="none" w="med" len="med"/>
            <a:tailEnd type="triangle" w="med" len="med"/>
          </a:ln>
        </p:spPr>
      </p:cxnSp>
      <p:cxnSp>
        <p:nvCxnSpPr>
          <p:cNvPr id="689" name="Google Shape;689;p73"/>
          <p:cNvCxnSpPr/>
          <p:nvPr/>
        </p:nvCxnSpPr>
        <p:spPr>
          <a:xfrm>
            <a:off x="3284200" y="3295450"/>
            <a:ext cx="0" cy="427500"/>
          </a:xfrm>
          <a:prstGeom prst="straightConnector1">
            <a:avLst/>
          </a:prstGeom>
          <a:noFill/>
          <a:ln w="38100" cap="flat" cmpd="sng">
            <a:solidFill>
              <a:schemeClr val="dk2"/>
            </a:solidFill>
            <a:prstDash val="solid"/>
            <a:round/>
            <a:headEnd type="none" w="med" len="med"/>
            <a:tailEnd type="triangle" w="med" len="med"/>
          </a:ln>
        </p:spPr>
      </p:cxnSp>
      <p:sp>
        <p:nvSpPr>
          <p:cNvPr id="690" name="Google Shape;690;p73"/>
          <p:cNvSpPr/>
          <p:nvPr/>
        </p:nvSpPr>
        <p:spPr>
          <a:xfrm>
            <a:off x="3102108" y="39033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9</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696" name="Google Shape;696;p74"/>
          <p:cNvSpPr txBox="1"/>
          <p:nvPr/>
        </p:nvSpPr>
        <p:spPr>
          <a:xfrm>
            <a:off x="4497650" y="1071750"/>
            <a:ext cx="4792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b="1">
                <a:solidFill>
                  <a:srgbClr val="FF9715"/>
                </a:solidFill>
                <a:latin typeface="Raleway"/>
                <a:ea typeface="Raleway"/>
                <a:cs typeface="Raleway"/>
                <a:sym typeface="Raleway"/>
              </a:rPr>
              <a:t>[eval_tree(b) for b in                     	                      branches(t)]</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697" name="Google Shape;697;p74"/>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Branches</a:t>
            </a:r>
            <a:endParaRPr sz="1800" b="1">
              <a:solidFill>
                <a:srgbClr val="FF9715"/>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698" name="Google Shape;698;p74"/>
          <p:cNvSpPr txBox="1"/>
          <p:nvPr/>
        </p:nvSpPr>
        <p:spPr>
          <a:xfrm>
            <a:off x="341625" y="1214700"/>
            <a:ext cx="3984300" cy="85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Next, we look at what we want to do to the branches. </a:t>
            </a:r>
            <a:endParaRPr sz="1600">
              <a:latin typeface="Lato"/>
              <a:ea typeface="Lato"/>
              <a:cs typeface="Lato"/>
              <a:sym typeface="Lato"/>
            </a:endParaRPr>
          </a:p>
          <a:p>
            <a:pPr marL="0" lvl="0" indent="0" algn="l" rtl="0">
              <a:lnSpc>
                <a:spcPct val="150000"/>
              </a:lnSpc>
              <a:spcBef>
                <a:spcPts val="0"/>
              </a:spcBef>
              <a:spcAft>
                <a:spcPts val="0"/>
              </a:spcAft>
              <a:buNone/>
            </a:pPr>
            <a:r>
              <a:rPr lang="en" sz="1600">
                <a:latin typeface="Lato"/>
                <a:ea typeface="Lato"/>
                <a:cs typeface="Lato"/>
                <a:sym typeface="Lato"/>
              </a:rPr>
              <a:t>This is where our recursive call comes in. </a:t>
            </a:r>
            <a:endParaRPr sz="1600">
              <a:latin typeface="Lato"/>
              <a:ea typeface="Lato"/>
              <a:cs typeface="Lato"/>
              <a:sym typeface="Lato"/>
            </a:endParaRPr>
          </a:p>
        </p:txBody>
      </p:sp>
      <p:sp>
        <p:nvSpPr>
          <p:cNvPr id="699" name="Google Shape;699;p74"/>
          <p:cNvSpPr/>
          <p:nvPr/>
        </p:nvSpPr>
        <p:spPr>
          <a:xfrm>
            <a:off x="956499" y="2462750"/>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700" name="Google Shape;700;p74"/>
          <p:cNvSpPr/>
          <p:nvPr/>
        </p:nvSpPr>
        <p:spPr>
          <a:xfrm>
            <a:off x="515211" y="2817505"/>
            <a:ext cx="342600" cy="3549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t>
            </a:r>
            <a:endParaRPr sz="1800"/>
          </a:p>
        </p:txBody>
      </p:sp>
      <p:sp>
        <p:nvSpPr>
          <p:cNvPr id="701" name="Google Shape;701;p74"/>
          <p:cNvSpPr/>
          <p:nvPr/>
        </p:nvSpPr>
        <p:spPr>
          <a:xfrm>
            <a:off x="240400"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1</a:t>
            </a:r>
            <a:endParaRPr sz="1800"/>
          </a:p>
        </p:txBody>
      </p:sp>
      <p:sp>
        <p:nvSpPr>
          <p:cNvPr id="702" name="Google Shape;702;p74"/>
          <p:cNvSpPr/>
          <p:nvPr/>
        </p:nvSpPr>
        <p:spPr>
          <a:xfrm>
            <a:off x="857821" y="3278099"/>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2</a:t>
            </a:r>
            <a:endParaRPr sz="1800"/>
          </a:p>
        </p:txBody>
      </p:sp>
      <p:sp>
        <p:nvSpPr>
          <p:cNvPr id="703" name="Google Shape;703;p74"/>
          <p:cNvSpPr/>
          <p:nvPr/>
        </p:nvSpPr>
        <p:spPr>
          <a:xfrm>
            <a:off x="1468066" y="2817505"/>
            <a:ext cx="342600" cy="3549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704" name="Google Shape;704;p74"/>
          <p:cNvCxnSpPr>
            <a:stCxn id="699" idx="4"/>
            <a:endCxn id="700" idx="7"/>
          </p:cNvCxnSpPr>
          <p:nvPr/>
        </p:nvCxnSpPr>
        <p:spPr>
          <a:xfrm flipH="1">
            <a:off x="807699" y="2817650"/>
            <a:ext cx="320100" cy="51900"/>
          </a:xfrm>
          <a:prstGeom prst="straightConnector1">
            <a:avLst/>
          </a:prstGeom>
          <a:noFill/>
          <a:ln w="28575" cap="flat" cmpd="sng">
            <a:solidFill>
              <a:srgbClr val="268BD2"/>
            </a:solidFill>
            <a:prstDash val="solid"/>
            <a:round/>
            <a:headEnd type="none" w="med" len="med"/>
            <a:tailEnd type="triangle" w="med" len="med"/>
          </a:ln>
        </p:spPr>
      </p:cxnSp>
      <p:cxnSp>
        <p:nvCxnSpPr>
          <p:cNvPr id="705" name="Google Shape;705;p74"/>
          <p:cNvCxnSpPr>
            <a:stCxn id="699" idx="4"/>
            <a:endCxn id="703" idx="1"/>
          </p:cNvCxnSpPr>
          <p:nvPr/>
        </p:nvCxnSpPr>
        <p:spPr>
          <a:xfrm>
            <a:off x="1127799" y="2817650"/>
            <a:ext cx="390300" cy="51900"/>
          </a:xfrm>
          <a:prstGeom prst="straightConnector1">
            <a:avLst/>
          </a:prstGeom>
          <a:noFill/>
          <a:ln w="28575" cap="flat" cmpd="sng">
            <a:solidFill>
              <a:srgbClr val="268BD2"/>
            </a:solidFill>
            <a:prstDash val="solid"/>
            <a:round/>
            <a:headEnd type="none" w="med" len="med"/>
            <a:tailEnd type="triangle" w="med" len="med"/>
          </a:ln>
        </p:spPr>
      </p:cxnSp>
      <p:cxnSp>
        <p:nvCxnSpPr>
          <p:cNvPr id="706" name="Google Shape;706;p74"/>
          <p:cNvCxnSpPr>
            <a:stCxn id="700" idx="4"/>
            <a:endCxn id="701" idx="0"/>
          </p:cNvCxnSpPr>
          <p:nvPr/>
        </p:nvCxnSpPr>
        <p:spPr>
          <a:xfrm flipH="1">
            <a:off x="411711" y="3172405"/>
            <a:ext cx="274800" cy="105600"/>
          </a:xfrm>
          <a:prstGeom prst="straightConnector1">
            <a:avLst/>
          </a:prstGeom>
          <a:noFill/>
          <a:ln w="28575" cap="flat" cmpd="sng">
            <a:solidFill>
              <a:srgbClr val="268BD2"/>
            </a:solidFill>
            <a:prstDash val="solid"/>
            <a:round/>
            <a:headEnd type="none" w="med" len="med"/>
            <a:tailEnd type="triangle" w="med" len="med"/>
          </a:ln>
        </p:spPr>
      </p:cxnSp>
      <p:cxnSp>
        <p:nvCxnSpPr>
          <p:cNvPr id="707" name="Google Shape;707;p74"/>
          <p:cNvCxnSpPr>
            <a:stCxn id="700" idx="4"/>
            <a:endCxn id="702" idx="0"/>
          </p:cNvCxnSpPr>
          <p:nvPr/>
        </p:nvCxnSpPr>
        <p:spPr>
          <a:xfrm>
            <a:off x="686511" y="3172405"/>
            <a:ext cx="342600" cy="105600"/>
          </a:xfrm>
          <a:prstGeom prst="straightConnector1">
            <a:avLst/>
          </a:prstGeom>
          <a:noFill/>
          <a:ln w="28575" cap="flat" cmpd="sng">
            <a:solidFill>
              <a:srgbClr val="268BD2"/>
            </a:solidFill>
            <a:prstDash val="solid"/>
            <a:round/>
            <a:headEnd type="none" w="med" len="med"/>
            <a:tailEnd type="triangle" w="med" len="med"/>
          </a:ln>
        </p:spPr>
      </p:cxnSp>
      <p:sp>
        <p:nvSpPr>
          <p:cNvPr id="708" name="Google Shape;708;p74"/>
          <p:cNvSpPr/>
          <p:nvPr/>
        </p:nvSpPr>
        <p:spPr>
          <a:xfrm>
            <a:off x="3099428" y="2462727"/>
            <a:ext cx="364200" cy="355200"/>
          </a:xfrm>
          <a:prstGeom prst="ellipse">
            <a:avLst/>
          </a:prstGeom>
          <a:solidFill>
            <a:srgbClr val="268BD2"/>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a:t>
            </a:r>
            <a:endParaRPr sz="2400"/>
          </a:p>
        </p:txBody>
      </p:sp>
      <p:sp>
        <p:nvSpPr>
          <p:cNvPr id="709" name="Google Shape;709;p74"/>
          <p:cNvSpPr/>
          <p:nvPr/>
        </p:nvSpPr>
        <p:spPr>
          <a:xfrm>
            <a:off x="2630632"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solidFill>
                <a:srgbClr val="FF9715"/>
              </a:solidFill>
            </a:endParaRPr>
          </a:p>
        </p:txBody>
      </p:sp>
      <p:sp>
        <p:nvSpPr>
          <p:cNvPr id="710" name="Google Shape;710;p74"/>
          <p:cNvSpPr/>
          <p:nvPr/>
        </p:nvSpPr>
        <p:spPr>
          <a:xfrm>
            <a:off x="3642883" y="28174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3</a:t>
            </a:r>
            <a:endParaRPr sz="1800"/>
          </a:p>
        </p:txBody>
      </p:sp>
      <p:cxnSp>
        <p:nvCxnSpPr>
          <p:cNvPr id="711" name="Google Shape;711;p74"/>
          <p:cNvCxnSpPr>
            <a:stCxn id="708" idx="4"/>
            <a:endCxn id="709" idx="7"/>
          </p:cNvCxnSpPr>
          <p:nvPr/>
        </p:nvCxnSpPr>
        <p:spPr>
          <a:xfrm flipH="1">
            <a:off x="2941628" y="2817927"/>
            <a:ext cx="339900" cy="51600"/>
          </a:xfrm>
          <a:prstGeom prst="straightConnector1">
            <a:avLst/>
          </a:prstGeom>
          <a:noFill/>
          <a:ln w="28575" cap="flat" cmpd="sng">
            <a:solidFill>
              <a:srgbClr val="268BD2"/>
            </a:solidFill>
            <a:prstDash val="solid"/>
            <a:round/>
            <a:headEnd type="none" w="med" len="med"/>
            <a:tailEnd type="triangle" w="med" len="med"/>
          </a:ln>
        </p:spPr>
      </p:cxnSp>
      <p:cxnSp>
        <p:nvCxnSpPr>
          <p:cNvPr id="712" name="Google Shape;712;p74"/>
          <p:cNvCxnSpPr>
            <a:stCxn id="708" idx="4"/>
            <a:endCxn id="710" idx="1"/>
          </p:cNvCxnSpPr>
          <p:nvPr/>
        </p:nvCxnSpPr>
        <p:spPr>
          <a:xfrm>
            <a:off x="3281528" y="2817927"/>
            <a:ext cx="414600" cy="51600"/>
          </a:xfrm>
          <a:prstGeom prst="straightConnector1">
            <a:avLst/>
          </a:prstGeom>
          <a:noFill/>
          <a:ln w="28575" cap="flat" cmpd="sng">
            <a:solidFill>
              <a:srgbClr val="268BD2"/>
            </a:solidFill>
            <a:prstDash val="solid"/>
            <a:round/>
            <a:headEnd type="none" w="med" len="med"/>
            <a:tailEnd type="triangle" w="med" len="med"/>
          </a:ln>
        </p:spPr>
      </p:cxnSp>
      <p:cxnSp>
        <p:nvCxnSpPr>
          <p:cNvPr id="713" name="Google Shape;713;p74"/>
          <p:cNvCxnSpPr/>
          <p:nvPr/>
        </p:nvCxnSpPr>
        <p:spPr>
          <a:xfrm>
            <a:off x="1923275" y="2676850"/>
            <a:ext cx="551100" cy="0"/>
          </a:xfrm>
          <a:prstGeom prst="straightConnector1">
            <a:avLst/>
          </a:prstGeom>
          <a:noFill/>
          <a:ln w="38100" cap="flat" cmpd="sng">
            <a:solidFill>
              <a:schemeClr val="dk2"/>
            </a:solidFill>
            <a:prstDash val="solid"/>
            <a:round/>
            <a:headEnd type="none" w="med" len="med"/>
            <a:tailEnd type="triangle" w="med" len="med"/>
          </a:ln>
        </p:spPr>
      </p:cxnSp>
      <p:cxnSp>
        <p:nvCxnSpPr>
          <p:cNvPr id="714" name="Google Shape;714;p74"/>
          <p:cNvCxnSpPr/>
          <p:nvPr/>
        </p:nvCxnSpPr>
        <p:spPr>
          <a:xfrm>
            <a:off x="3284200" y="3295450"/>
            <a:ext cx="0" cy="427500"/>
          </a:xfrm>
          <a:prstGeom prst="straightConnector1">
            <a:avLst/>
          </a:prstGeom>
          <a:noFill/>
          <a:ln w="38100" cap="flat" cmpd="sng">
            <a:solidFill>
              <a:schemeClr val="dk2"/>
            </a:solidFill>
            <a:prstDash val="solid"/>
            <a:round/>
            <a:headEnd type="none" w="med" len="med"/>
            <a:tailEnd type="triangle" w="med" len="med"/>
          </a:ln>
        </p:spPr>
      </p:cxnSp>
      <p:sp>
        <p:nvSpPr>
          <p:cNvPr id="715" name="Google Shape;715;p74"/>
          <p:cNvSpPr/>
          <p:nvPr/>
        </p:nvSpPr>
        <p:spPr>
          <a:xfrm>
            <a:off x="3102108" y="3903319"/>
            <a:ext cx="364200" cy="355200"/>
          </a:xfrm>
          <a:prstGeom prst="ellipse">
            <a:avLst/>
          </a:prstGeom>
          <a:solidFill>
            <a:srgbClr val="FF9715"/>
          </a:solidFill>
          <a:ln w="28575" cap="flat" cmpd="sng">
            <a:solidFill>
              <a:srgbClr val="268B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t>9</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721" name="Google Shape;721;p75"/>
          <p:cNvSpPr txBox="1"/>
          <p:nvPr/>
        </p:nvSpPr>
        <p:spPr>
          <a:xfrm>
            <a:off x="4497650" y="1071750"/>
            <a:ext cx="47928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a:solidFill>
                  <a:srgbClr val="FF9715"/>
                </a:solidFill>
                <a:latin typeface="Raleway"/>
                <a:ea typeface="Raleway"/>
                <a:cs typeface="Raleway"/>
                <a:sym typeface="Raleway"/>
              </a:rPr>
              <a:t>[eval_tree(b) for b in                     	                      branches(t)]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a:t>
            </a:r>
            <a:endParaRPr sz="1800">
              <a:solidFill>
                <a:schemeClr val="accent1"/>
              </a:solidFill>
              <a:latin typeface="Raleway"/>
              <a:ea typeface="Raleway"/>
              <a:cs typeface="Raleway"/>
              <a:sym typeface="Raleway"/>
            </a:endParaRPr>
          </a:p>
        </p:txBody>
      </p:sp>
      <p:sp>
        <p:nvSpPr>
          <p:cNvPr id="722" name="Google Shape;722;p75"/>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Label/Root</a:t>
            </a:r>
            <a:endParaRPr sz="1800" b="1">
              <a:solidFill>
                <a:srgbClr val="FF9715"/>
              </a:solidFill>
              <a:latin typeface="Lato"/>
              <a:ea typeface="Lato"/>
              <a:cs typeface="Lato"/>
              <a:sym typeface="Lato"/>
            </a:endParaRPr>
          </a:p>
        </p:txBody>
      </p:sp>
      <p:sp>
        <p:nvSpPr>
          <p:cNvPr id="723" name="Google Shape;723;p75"/>
          <p:cNvSpPr txBox="1"/>
          <p:nvPr/>
        </p:nvSpPr>
        <p:spPr>
          <a:xfrm>
            <a:off x="341625" y="1214700"/>
            <a:ext cx="3984300" cy="2919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Last, we look at the label / non-leaf nodes of </a:t>
            </a:r>
            <a:r>
              <a:rPr lang="en" sz="1600" b="1">
                <a:latin typeface="Lato"/>
                <a:ea typeface="Lato"/>
                <a:cs typeface="Lato"/>
                <a:sym typeface="Lato"/>
              </a:rPr>
              <a:t>eval_tree</a:t>
            </a:r>
            <a:r>
              <a:rPr lang="en" sz="1600">
                <a:latin typeface="Lato"/>
                <a:ea typeface="Lato"/>
                <a:cs typeface="Lato"/>
                <a:sym typeface="Lato"/>
              </a:rPr>
              <a:t>. </a:t>
            </a:r>
            <a:endParaRPr sz="1600">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What do they signify?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They tell us which operator to use</a:t>
            </a:r>
            <a:endParaRPr sz="1600" i="1">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how?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If “+”, we sum. Otherwise, we prod. </a:t>
            </a:r>
            <a:endParaRPr sz="1600" i="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729" name="Google Shape;729;p76"/>
          <p:cNvSpPr txBox="1"/>
          <p:nvPr/>
        </p:nvSpPr>
        <p:spPr>
          <a:xfrm>
            <a:off x="4497650" y="1071750"/>
            <a:ext cx="4792800" cy="3393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a:solidFill>
                  <a:srgbClr val="FF9715"/>
                </a:solidFill>
                <a:latin typeface="Raleway"/>
                <a:ea typeface="Raleway"/>
                <a:cs typeface="Raleway"/>
                <a:sym typeface="Raleway"/>
              </a:rPr>
              <a:t>[eval_tree(b) for b in                     	                      branches(t)]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b="1">
                <a:solidFill>
                  <a:srgbClr val="FF9715"/>
                </a:solidFill>
                <a:latin typeface="Raleway"/>
                <a:ea typeface="Raleway"/>
                <a:cs typeface="Raleway"/>
                <a:sym typeface="Raleway"/>
              </a:rPr>
              <a:t>label(t) == “+”:</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sum(...)</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prod(...)</a:t>
            </a:r>
            <a:endParaRPr sz="1800" b="1">
              <a:solidFill>
                <a:srgbClr val="FF9715"/>
              </a:solidFill>
              <a:latin typeface="Raleway"/>
              <a:ea typeface="Raleway"/>
              <a:cs typeface="Raleway"/>
              <a:sym typeface="Raleway"/>
            </a:endParaRPr>
          </a:p>
        </p:txBody>
      </p:sp>
      <p:sp>
        <p:nvSpPr>
          <p:cNvPr id="730" name="Google Shape;730;p76"/>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Label/Root</a:t>
            </a:r>
            <a:endParaRPr sz="1800" b="1">
              <a:solidFill>
                <a:srgbClr val="FF9715"/>
              </a:solidFill>
              <a:latin typeface="Lato"/>
              <a:ea typeface="Lato"/>
              <a:cs typeface="Lato"/>
              <a:sym typeface="Lato"/>
            </a:endParaRPr>
          </a:p>
        </p:txBody>
      </p:sp>
      <p:sp>
        <p:nvSpPr>
          <p:cNvPr id="731" name="Google Shape;731;p76"/>
          <p:cNvSpPr txBox="1"/>
          <p:nvPr/>
        </p:nvSpPr>
        <p:spPr>
          <a:xfrm>
            <a:off x="341625" y="1214700"/>
            <a:ext cx="3984300" cy="2919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Last, we look at the label / non-leaf nodes of </a:t>
            </a:r>
            <a:r>
              <a:rPr lang="en" sz="1600" b="1">
                <a:latin typeface="Lato"/>
                <a:ea typeface="Lato"/>
                <a:cs typeface="Lato"/>
                <a:sym typeface="Lato"/>
              </a:rPr>
              <a:t>eval_tree</a:t>
            </a:r>
            <a:r>
              <a:rPr lang="en" sz="1600">
                <a:latin typeface="Lato"/>
                <a:ea typeface="Lato"/>
                <a:cs typeface="Lato"/>
                <a:sym typeface="Lato"/>
              </a:rPr>
              <a:t>. </a:t>
            </a:r>
            <a:endParaRPr sz="1600">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What do they signify?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They tell us which operator to use</a:t>
            </a:r>
            <a:endParaRPr sz="1600" i="1">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how?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If “+”, we sum. Otherwise, we prod. </a:t>
            </a:r>
            <a:endParaRPr sz="1600" i="1">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737" name="Google Shape;737;p77"/>
          <p:cNvSpPr txBox="1"/>
          <p:nvPr/>
        </p:nvSpPr>
        <p:spPr>
          <a:xfrm>
            <a:off x="4497650" y="1071750"/>
            <a:ext cx="4792800" cy="3393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a:solidFill>
                  <a:srgbClr val="FF9715"/>
                </a:solidFill>
                <a:latin typeface="Raleway"/>
                <a:ea typeface="Raleway"/>
                <a:cs typeface="Raleway"/>
                <a:sym typeface="Raleway"/>
              </a:rPr>
              <a:t>[eval_tree(b) for b in                     	                      branches(t)]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b="1">
                <a:solidFill>
                  <a:srgbClr val="FF9715"/>
                </a:solidFill>
                <a:latin typeface="Raleway"/>
                <a:ea typeface="Raleway"/>
                <a:cs typeface="Raleway"/>
                <a:sym typeface="Raleway"/>
              </a:rPr>
              <a:t>label(t) == “+”:</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sum(...)</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prod(...)</a:t>
            </a:r>
            <a:endParaRPr sz="1800" b="1">
              <a:solidFill>
                <a:srgbClr val="FF9715"/>
              </a:solidFill>
              <a:latin typeface="Raleway"/>
              <a:ea typeface="Raleway"/>
              <a:cs typeface="Raleway"/>
              <a:sym typeface="Raleway"/>
            </a:endParaRPr>
          </a:p>
        </p:txBody>
      </p:sp>
      <p:sp>
        <p:nvSpPr>
          <p:cNvPr id="738" name="Google Shape;738;p77"/>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Label/Root</a:t>
            </a:r>
            <a:endParaRPr sz="1800" b="1">
              <a:solidFill>
                <a:srgbClr val="FF9715"/>
              </a:solidFill>
              <a:latin typeface="Lato"/>
              <a:ea typeface="Lato"/>
              <a:cs typeface="Lato"/>
              <a:sym typeface="Lato"/>
            </a:endParaRPr>
          </a:p>
        </p:txBody>
      </p:sp>
      <p:sp>
        <p:nvSpPr>
          <p:cNvPr id="739" name="Google Shape;739;p77"/>
          <p:cNvSpPr txBox="1"/>
          <p:nvPr/>
        </p:nvSpPr>
        <p:spPr>
          <a:xfrm>
            <a:off x="341625" y="1214700"/>
            <a:ext cx="3984300" cy="2316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Last, we look at the label / non-leaf nodes of </a:t>
            </a:r>
            <a:r>
              <a:rPr lang="en" sz="1600" b="1">
                <a:latin typeface="Lato"/>
                <a:ea typeface="Lato"/>
                <a:cs typeface="Lato"/>
                <a:sym typeface="Lato"/>
              </a:rPr>
              <a:t>eval_tree</a:t>
            </a:r>
            <a:r>
              <a:rPr lang="en" sz="1600">
                <a:latin typeface="Lato"/>
                <a:ea typeface="Lato"/>
                <a:cs typeface="Lato"/>
                <a:sym typeface="Lato"/>
              </a:rPr>
              <a:t>. </a:t>
            </a:r>
            <a:endParaRPr sz="1600">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What do they signify?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They tell us which operator to use</a:t>
            </a:r>
            <a:endParaRPr sz="1600" i="1">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how?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If “+”, we sum. Otherwise, we prod. </a:t>
            </a:r>
            <a:endParaRPr sz="1600" i="1">
              <a:latin typeface="Lato"/>
              <a:ea typeface="Lato"/>
              <a:cs typeface="Lato"/>
              <a:sym typeface="Lato"/>
            </a:endParaRPr>
          </a:p>
        </p:txBody>
      </p:sp>
      <p:sp>
        <p:nvSpPr>
          <p:cNvPr id="740" name="Google Shape;740;p77"/>
          <p:cNvSpPr txBox="1"/>
          <p:nvPr/>
        </p:nvSpPr>
        <p:spPr>
          <a:xfrm>
            <a:off x="341625" y="3419125"/>
            <a:ext cx="3984300" cy="93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what do we do these operations over?</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CHILDREN!</a:t>
            </a:r>
            <a:endParaRPr sz="1600" i="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230" name="Google Shape;230;p33"/>
          <p:cNvSpPr txBox="1">
            <a:spLocks noGrp="1"/>
          </p:cNvSpPr>
          <p:nvPr>
            <p:ph type="body" idx="1"/>
          </p:nvPr>
        </p:nvSpPr>
        <p:spPr>
          <a:xfrm>
            <a:off x="893700" y="10633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t>Suppose you are the CEO of McDonalds, and you would like to know how many employees there are in US. What should you do?</a:t>
            </a:r>
            <a:endParaRPr sz="2000"/>
          </a:p>
        </p:txBody>
      </p:sp>
      <p:pic>
        <p:nvPicPr>
          <p:cNvPr id="231" name="Google Shape;231;p33"/>
          <p:cNvPicPr preferRelativeResize="0"/>
          <p:nvPr/>
        </p:nvPicPr>
        <p:blipFill>
          <a:blip r:embed="rId3">
            <a:alphaModFix/>
          </a:blip>
          <a:stretch>
            <a:fillRect/>
          </a:stretch>
        </p:blipFill>
        <p:spPr>
          <a:xfrm>
            <a:off x="4892771" y="1984850"/>
            <a:ext cx="3913675" cy="29665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1 Solutions</a:t>
            </a:r>
            <a:endParaRPr/>
          </a:p>
        </p:txBody>
      </p:sp>
      <p:sp>
        <p:nvSpPr>
          <p:cNvPr id="746" name="Google Shape;746;p78"/>
          <p:cNvSpPr txBox="1"/>
          <p:nvPr/>
        </p:nvSpPr>
        <p:spPr>
          <a:xfrm>
            <a:off x="4497650" y="1071750"/>
            <a:ext cx="4792800" cy="3393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eval_tree(t):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715"/>
                </a:solidFill>
                <a:latin typeface="Raleway"/>
                <a:ea typeface="Raleway"/>
                <a:cs typeface="Raleway"/>
                <a:sym typeface="Raleway"/>
              </a:rPr>
              <a:t>is_leaf(t)</a:t>
            </a:r>
            <a:r>
              <a:rPr lang="en" sz="1800">
                <a:solidFill>
                  <a:schemeClr val="accent1"/>
                </a:solidFill>
                <a:latin typeface="Raleway"/>
                <a:ea typeface="Raleway"/>
                <a:cs typeface="Raleway"/>
                <a:sym typeface="Raleway"/>
              </a:rPr>
              <a: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b="1">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return label(t)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715"/>
                </a:solidFill>
                <a:latin typeface="Raleway"/>
                <a:ea typeface="Raleway"/>
                <a:cs typeface="Raleway"/>
                <a:sym typeface="Raleway"/>
              </a:rPr>
              <a:t>children</a:t>
            </a:r>
            <a:r>
              <a:rPr lang="en" sz="1800">
                <a:solidFill>
                  <a:schemeClr val="accent1"/>
                </a:solidFill>
                <a:latin typeface="Raleway"/>
                <a:ea typeface="Raleway"/>
                <a:cs typeface="Raleway"/>
                <a:sym typeface="Raleway"/>
              </a:rPr>
              <a:t>  = </a:t>
            </a:r>
            <a:r>
              <a:rPr lang="en" sz="1800">
                <a:solidFill>
                  <a:srgbClr val="FF9715"/>
                </a:solidFill>
                <a:latin typeface="Raleway"/>
                <a:ea typeface="Raleway"/>
                <a:cs typeface="Raleway"/>
                <a:sym typeface="Raleway"/>
              </a:rPr>
              <a:t>[eval_tree(b) for b in                     	                      branches(t)]</a:t>
            </a:r>
            <a:endParaRPr sz="1800">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b="1">
                <a:solidFill>
                  <a:srgbClr val="FF9715"/>
                </a:solidFill>
                <a:latin typeface="Raleway"/>
                <a:ea typeface="Raleway"/>
                <a:cs typeface="Raleway"/>
                <a:sym typeface="Raleway"/>
              </a:rPr>
              <a:t>label(t) == “+”:</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sum(children)</a:t>
            </a:r>
            <a:endParaRPr sz="1800" b="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 </a:t>
            </a:r>
            <a:r>
              <a:rPr lang="en" sz="1800" i="1">
                <a:solidFill>
                  <a:srgbClr val="FF9715"/>
                </a:solidFill>
                <a:latin typeface="Raleway"/>
                <a:ea typeface="Raleway"/>
                <a:cs typeface="Raleway"/>
                <a:sym typeface="Raleway"/>
              </a:rPr>
              <a:t># This is same as label == “*”</a:t>
            </a:r>
            <a:endParaRPr sz="1800" i="1">
              <a:solidFill>
                <a:srgbClr val="FF9715"/>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b="1">
                <a:solidFill>
                  <a:srgbClr val="FF9715"/>
                </a:solidFill>
                <a:latin typeface="Raleway"/>
                <a:ea typeface="Raleway"/>
                <a:cs typeface="Raleway"/>
                <a:sym typeface="Raleway"/>
              </a:rPr>
              <a:t>return prod(children)</a:t>
            </a:r>
            <a:endParaRPr sz="1800" b="1">
              <a:solidFill>
                <a:srgbClr val="FF9715"/>
              </a:solidFill>
              <a:latin typeface="Raleway"/>
              <a:ea typeface="Raleway"/>
              <a:cs typeface="Raleway"/>
              <a:sym typeface="Raleway"/>
            </a:endParaRPr>
          </a:p>
        </p:txBody>
      </p:sp>
      <p:sp>
        <p:nvSpPr>
          <p:cNvPr id="747" name="Google Shape;747;p78"/>
          <p:cNvSpPr txBox="1"/>
          <p:nvPr/>
        </p:nvSpPr>
        <p:spPr>
          <a:xfrm>
            <a:off x="7065600" y="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chemeClr val="accent3"/>
              </a:solidFill>
              <a:latin typeface="Lato"/>
              <a:ea typeface="Lato"/>
              <a:cs typeface="Lato"/>
              <a:sym typeface="Lato"/>
            </a:endParaRPr>
          </a:p>
          <a:p>
            <a:pPr marL="457200" lvl="0" indent="-342900" algn="l" rtl="0">
              <a:spcBef>
                <a:spcPts val="0"/>
              </a:spcBef>
              <a:spcAft>
                <a:spcPts val="0"/>
              </a:spcAft>
              <a:buClr>
                <a:srgbClr val="FF9715"/>
              </a:buClr>
              <a:buSzPts val="1800"/>
              <a:buFont typeface="Lato"/>
              <a:buAutoNum type="arabicPeriod"/>
            </a:pPr>
            <a:r>
              <a:rPr lang="en" sz="1800" b="1">
                <a:solidFill>
                  <a:srgbClr val="FF9715"/>
                </a:solidFill>
                <a:latin typeface="Lato"/>
                <a:ea typeface="Lato"/>
                <a:cs typeface="Lato"/>
                <a:sym typeface="Lato"/>
              </a:rPr>
              <a:t>Label/Root</a:t>
            </a:r>
            <a:endParaRPr sz="1800" b="1">
              <a:solidFill>
                <a:srgbClr val="FF9715"/>
              </a:solidFill>
              <a:latin typeface="Lato"/>
              <a:ea typeface="Lato"/>
              <a:cs typeface="Lato"/>
              <a:sym typeface="Lato"/>
            </a:endParaRPr>
          </a:p>
        </p:txBody>
      </p:sp>
      <p:sp>
        <p:nvSpPr>
          <p:cNvPr id="748" name="Google Shape;748;p78"/>
          <p:cNvSpPr txBox="1"/>
          <p:nvPr/>
        </p:nvSpPr>
        <p:spPr>
          <a:xfrm>
            <a:off x="341625" y="1214700"/>
            <a:ext cx="3984300" cy="2316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Last, we look at the label / non-leaf nodes of </a:t>
            </a:r>
            <a:r>
              <a:rPr lang="en" sz="1600" b="1">
                <a:latin typeface="Lato"/>
                <a:ea typeface="Lato"/>
                <a:cs typeface="Lato"/>
                <a:sym typeface="Lato"/>
              </a:rPr>
              <a:t>eval_tree</a:t>
            </a:r>
            <a:r>
              <a:rPr lang="en" sz="1600">
                <a:latin typeface="Lato"/>
                <a:ea typeface="Lato"/>
                <a:cs typeface="Lato"/>
                <a:sym typeface="Lato"/>
              </a:rPr>
              <a:t>. </a:t>
            </a:r>
            <a:endParaRPr sz="1600">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What do they signify?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They tell us which operator to use</a:t>
            </a:r>
            <a:endParaRPr sz="1600" i="1">
              <a:latin typeface="Lato"/>
              <a:ea typeface="Lato"/>
              <a:cs typeface="Lato"/>
              <a:sym typeface="Lato"/>
            </a:endParaRPr>
          </a:p>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how? </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If “+”, we sum. Otherwise, we prod. </a:t>
            </a:r>
            <a:endParaRPr sz="1600" i="1">
              <a:latin typeface="Lato"/>
              <a:ea typeface="Lato"/>
              <a:cs typeface="Lato"/>
              <a:sym typeface="Lato"/>
            </a:endParaRPr>
          </a:p>
        </p:txBody>
      </p:sp>
      <p:sp>
        <p:nvSpPr>
          <p:cNvPr id="749" name="Google Shape;749;p78"/>
          <p:cNvSpPr txBox="1"/>
          <p:nvPr/>
        </p:nvSpPr>
        <p:spPr>
          <a:xfrm>
            <a:off x="341625" y="3419125"/>
            <a:ext cx="3984300" cy="933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rgbClr val="268BD2"/>
                </a:solidFill>
                <a:latin typeface="Lato"/>
                <a:ea typeface="Lato"/>
                <a:cs typeface="Lato"/>
                <a:sym typeface="Lato"/>
              </a:rPr>
              <a:t>And what do we do these operations over?</a:t>
            </a:r>
            <a:endParaRPr sz="1600">
              <a:solidFill>
                <a:srgbClr val="268BD2"/>
              </a:solidFill>
              <a:latin typeface="Lato"/>
              <a:ea typeface="Lato"/>
              <a:cs typeface="Lato"/>
              <a:sym typeface="Lato"/>
            </a:endParaRPr>
          </a:p>
          <a:p>
            <a:pPr marL="0" lvl="0" indent="0" algn="l" rtl="0">
              <a:lnSpc>
                <a:spcPct val="150000"/>
              </a:lnSpc>
              <a:spcBef>
                <a:spcPts val="0"/>
              </a:spcBef>
              <a:spcAft>
                <a:spcPts val="0"/>
              </a:spcAft>
              <a:buNone/>
            </a:pPr>
            <a:r>
              <a:rPr lang="en" sz="1600" i="1">
                <a:latin typeface="Lato"/>
                <a:ea typeface="Lato"/>
                <a:cs typeface="Lato"/>
                <a:sym typeface="Lato"/>
              </a:rPr>
              <a:t>&gt;&gt;&gt; CHILDREN!</a:t>
            </a:r>
            <a:endParaRPr sz="1600" i="1">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Least_Tree</a:t>
            </a:r>
            <a:endParaRPr/>
          </a:p>
        </p:txBody>
      </p:sp>
      <p:sp>
        <p:nvSpPr>
          <p:cNvPr id="755" name="Google Shape;755;p79"/>
          <p:cNvSpPr txBox="1">
            <a:spLocks noGrp="1"/>
          </p:cNvSpPr>
          <p:nvPr>
            <p:ph type="body" idx="1"/>
          </p:nvPr>
        </p:nvSpPr>
        <p:spPr>
          <a:xfrm>
            <a:off x="893700" y="2985325"/>
            <a:ext cx="6462600" cy="19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_______________________________________</a:t>
            </a:r>
            <a:endParaRPr sz="1800">
              <a:solidFill>
                <a:schemeClr val="accent1"/>
              </a:solidFill>
              <a:latin typeface="Raleway"/>
              <a:ea typeface="Raleway"/>
              <a:cs typeface="Raleway"/>
              <a:sym typeface="Raleway"/>
            </a:endParaRPr>
          </a:p>
        </p:txBody>
      </p:sp>
      <p:sp>
        <p:nvSpPr>
          <p:cNvPr id="756" name="Google Shape;756;p79"/>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grpSp>
        <p:nvGrpSpPr>
          <p:cNvPr id="757" name="Google Shape;757;p79"/>
          <p:cNvGrpSpPr/>
          <p:nvPr/>
        </p:nvGrpSpPr>
        <p:grpSpPr>
          <a:xfrm>
            <a:off x="4998551" y="946835"/>
            <a:ext cx="1882180" cy="1993778"/>
            <a:chOff x="6751350" y="1334550"/>
            <a:chExt cx="2111725" cy="2212850"/>
          </a:xfrm>
        </p:grpSpPr>
        <p:sp>
          <p:nvSpPr>
            <p:cNvPr id="758" name="Google Shape;758;p79"/>
            <p:cNvSpPr/>
            <p:nvPr/>
          </p:nvSpPr>
          <p:spPr>
            <a:xfrm>
              <a:off x="7834725" y="13345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7</a:t>
              </a:r>
              <a:endParaRPr>
                <a:solidFill>
                  <a:srgbClr val="FFFFFF"/>
                </a:solidFill>
              </a:endParaRPr>
            </a:p>
          </p:txBody>
        </p:sp>
        <p:sp>
          <p:nvSpPr>
            <p:cNvPr id="759" name="Google Shape;759;p79"/>
            <p:cNvSpPr/>
            <p:nvPr/>
          </p:nvSpPr>
          <p:spPr>
            <a:xfrm>
              <a:off x="7197450"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5</a:t>
              </a:r>
              <a:endParaRPr>
                <a:solidFill>
                  <a:srgbClr val="FFFFFF"/>
                </a:solidFill>
              </a:endParaRPr>
            </a:p>
          </p:txBody>
        </p:sp>
        <p:sp>
          <p:nvSpPr>
            <p:cNvPr id="760" name="Google Shape;760;p79"/>
            <p:cNvSpPr/>
            <p:nvPr/>
          </p:nvSpPr>
          <p:spPr>
            <a:xfrm>
              <a:off x="8416975"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3</a:t>
              </a:r>
              <a:endParaRPr>
                <a:solidFill>
                  <a:srgbClr val="FFFFFF"/>
                </a:solidFill>
              </a:endParaRPr>
            </a:p>
          </p:txBody>
        </p:sp>
        <p:sp>
          <p:nvSpPr>
            <p:cNvPr id="761" name="Google Shape;761;p79"/>
            <p:cNvSpPr/>
            <p:nvPr/>
          </p:nvSpPr>
          <p:spPr>
            <a:xfrm>
              <a:off x="6751350"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4</a:t>
              </a:r>
              <a:endParaRPr>
                <a:solidFill>
                  <a:srgbClr val="FFFFFF"/>
                </a:solidFill>
              </a:endParaRPr>
            </a:p>
          </p:txBody>
        </p:sp>
        <p:sp>
          <p:nvSpPr>
            <p:cNvPr id="762" name="Google Shape;762;p79"/>
            <p:cNvSpPr/>
            <p:nvPr/>
          </p:nvSpPr>
          <p:spPr>
            <a:xfrm>
              <a:off x="7746775"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cxnSp>
          <p:nvCxnSpPr>
            <p:cNvPr id="763" name="Google Shape;763;p79"/>
            <p:cNvCxnSpPr>
              <a:stCxn id="758" idx="4"/>
              <a:endCxn id="759" idx="0"/>
            </p:cNvCxnSpPr>
            <p:nvPr/>
          </p:nvCxnSpPr>
          <p:spPr>
            <a:xfrm flipH="1">
              <a:off x="7420575" y="1780650"/>
              <a:ext cx="637200" cy="485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79"/>
            <p:cNvCxnSpPr>
              <a:stCxn id="758" idx="4"/>
              <a:endCxn id="760" idx="0"/>
            </p:cNvCxnSpPr>
            <p:nvPr/>
          </p:nvCxnSpPr>
          <p:spPr>
            <a:xfrm>
              <a:off x="8057775" y="1780650"/>
              <a:ext cx="582300" cy="485400"/>
            </a:xfrm>
            <a:prstGeom prst="straightConnector1">
              <a:avLst/>
            </a:prstGeom>
            <a:noFill/>
            <a:ln w="9525" cap="flat" cmpd="sng">
              <a:solidFill>
                <a:schemeClr val="dk2"/>
              </a:solidFill>
              <a:prstDash val="solid"/>
              <a:round/>
              <a:headEnd type="none" w="med" len="med"/>
              <a:tailEnd type="none" w="med" len="med"/>
            </a:ln>
          </p:spPr>
        </p:cxnSp>
        <p:cxnSp>
          <p:nvCxnSpPr>
            <p:cNvPr id="765" name="Google Shape;765;p79"/>
            <p:cNvCxnSpPr>
              <a:stCxn id="759" idx="4"/>
              <a:endCxn id="761" idx="0"/>
            </p:cNvCxnSpPr>
            <p:nvPr/>
          </p:nvCxnSpPr>
          <p:spPr>
            <a:xfrm flipH="1">
              <a:off x="6974400" y="2712050"/>
              <a:ext cx="446100" cy="38910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79"/>
            <p:cNvCxnSpPr>
              <a:stCxn id="759" idx="4"/>
              <a:endCxn id="762" idx="0"/>
            </p:cNvCxnSpPr>
            <p:nvPr/>
          </p:nvCxnSpPr>
          <p:spPr>
            <a:xfrm>
              <a:off x="7420500" y="2712050"/>
              <a:ext cx="549300" cy="389100"/>
            </a:xfrm>
            <a:prstGeom prst="straightConnector1">
              <a:avLst/>
            </a:prstGeom>
            <a:noFill/>
            <a:ln w="9525" cap="flat" cmpd="sng">
              <a:solidFill>
                <a:schemeClr val="dk2"/>
              </a:solidFill>
              <a:prstDash val="solid"/>
              <a:round/>
              <a:headEnd type="none" w="med" len="med"/>
              <a:tailEnd type="none" w="med" len="med"/>
            </a:ln>
          </p:spPr>
        </p:cxnSp>
      </p:grpSp>
      <p:grpSp>
        <p:nvGrpSpPr>
          <p:cNvPr id="767" name="Google Shape;767;p79"/>
          <p:cNvGrpSpPr/>
          <p:nvPr/>
        </p:nvGrpSpPr>
        <p:grpSpPr>
          <a:xfrm>
            <a:off x="6979751" y="946835"/>
            <a:ext cx="1882180" cy="1993778"/>
            <a:chOff x="6751350" y="1334550"/>
            <a:chExt cx="2111725" cy="2212850"/>
          </a:xfrm>
        </p:grpSpPr>
        <p:sp>
          <p:nvSpPr>
            <p:cNvPr id="768" name="Google Shape;768;p79"/>
            <p:cNvSpPr/>
            <p:nvPr/>
          </p:nvSpPr>
          <p:spPr>
            <a:xfrm>
              <a:off x="7834725" y="1334550"/>
              <a:ext cx="446100" cy="446100"/>
            </a:xfrm>
            <a:prstGeom prst="flowChartConnector">
              <a:avLst/>
            </a:prstGeom>
            <a:solidFill>
              <a:srgbClr val="FF9900"/>
            </a:solidFill>
            <a:ln w="28575" cap="flat" cmpd="sng">
              <a:solidFill>
                <a:srgbClr val="FF9900"/>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769" name="Google Shape;769;p79"/>
            <p:cNvSpPr/>
            <p:nvPr/>
          </p:nvSpPr>
          <p:spPr>
            <a:xfrm>
              <a:off x="7197450" y="2265950"/>
              <a:ext cx="446100" cy="446100"/>
            </a:xfrm>
            <a:prstGeom prst="flowChartConnector">
              <a:avLst/>
            </a:prstGeom>
            <a:solidFill>
              <a:srgbClr val="FF9900"/>
            </a:solidFill>
            <a:ln w="28575" cap="flat" cmpd="sng">
              <a:solidFill>
                <a:srgbClr val="FF9900"/>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770" name="Google Shape;770;p79"/>
            <p:cNvSpPr/>
            <p:nvPr/>
          </p:nvSpPr>
          <p:spPr>
            <a:xfrm>
              <a:off x="8416975" y="226595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3</a:t>
              </a:r>
              <a:endParaRPr>
                <a:solidFill>
                  <a:srgbClr val="FFFFFF"/>
                </a:solidFill>
              </a:endParaRPr>
            </a:p>
          </p:txBody>
        </p:sp>
        <p:sp>
          <p:nvSpPr>
            <p:cNvPr id="771" name="Google Shape;771;p79"/>
            <p:cNvSpPr/>
            <p:nvPr/>
          </p:nvSpPr>
          <p:spPr>
            <a:xfrm>
              <a:off x="6751350"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4</a:t>
              </a:r>
              <a:endParaRPr>
                <a:solidFill>
                  <a:srgbClr val="FFFFFF"/>
                </a:solidFill>
              </a:endParaRPr>
            </a:p>
          </p:txBody>
        </p:sp>
        <p:sp>
          <p:nvSpPr>
            <p:cNvPr id="772" name="Google Shape;772;p79"/>
            <p:cNvSpPr/>
            <p:nvPr/>
          </p:nvSpPr>
          <p:spPr>
            <a:xfrm>
              <a:off x="7746775" y="3101300"/>
              <a:ext cx="446100" cy="4461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cxnSp>
          <p:nvCxnSpPr>
            <p:cNvPr id="773" name="Google Shape;773;p79"/>
            <p:cNvCxnSpPr>
              <a:stCxn id="768" idx="4"/>
              <a:endCxn id="769" idx="0"/>
            </p:cNvCxnSpPr>
            <p:nvPr/>
          </p:nvCxnSpPr>
          <p:spPr>
            <a:xfrm flipH="1">
              <a:off x="7420575" y="1780650"/>
              <a:ext cx="637200" cy="485400"/>
            </a:xfrm>
            <a:prstGeom prst="straightConnector1">
              <a:avLst/>
            </a:prstGeom>
            <a:noFill/>
            <a:ln w="9525" cap="flat" cmpd="sng">
              <a:solidFill>
                <a:schemeClr val="dk2"/>
              </a:solidFill>
              <a:prstDash val="solid"/>
              <a:round/>
              <a:headEnd type="none" w="med" len="med"/>
              <a:tailEnd type="none" w="med" len="med"/>
            </a:ln>
          </p:spPr>
        </p:cxnSp>
        <p:cxnSp>
          <p:nvCxnSpPr>
            <p:cNvPr id="774" name="Google Shape;774;p79"/>
            <p:cNvCxnSpPr>
              <a:stCxn id="768" idx="4"/>
              <a:endCxn id="770" idx="0"/>
            </p:cNvCxnSpPr>
            <p:nvPr/>
          </p:nvCxnSpPr>
          <p:spPr>
            <a:xfrm>
              <a:off x="8057775" y="1780650"/>
              <a:ext cx="582300" cy="485400"/>
            </a:xfrm>
            <a:prstGeom prst="straightConnector1">
              <a:avLst/>
            </a:prstGeom>
            <a:noFill/>
            <a:ln w="9525" cap="flat" cmpd="sng">
              <a:solidFill>
                <a:schemeClr val="dk2"/>
              </a:solidFill>
              <a:prstDash val="solid"/>
              <a:round/>
              <a:headEnd type="none" w="med" len="med"/>
              <a:tailEnd type="none" w="med" len="med"/>
            </a:ln>
          </p:spPr>
        </p:cxnSp>
        <p:cxnSp>
          <p:nvCxnSpPr>
            <p:cNvPr id="775" name="Google Shape;775;p79"/>
            <p:cNvCxnSpPr>
              <a:stCxn id="769" idx="4"/>
              <a:endCxn id="771" idx="0"/>
            </p:cNvCxnSpPr>
            <p:nvPr/>
          </p:nvCxnSpPr>
          <p:spPr>
            <a:xfrm flipH="1">
              <a:off x="6974400" y="2712050"/>
              <a:ext cx="446100" cy="389100"/>
            </a:xfrm>
            <a:prstGeom prst="straightConnector1">
              <a:avLst/>
            </a:prstGeom>
            <a:noFill/>
            <a:ln w="9525" cap="flat" cmpd="sng">
              <a:solidFill>
                <a:schemeClr val="dk2"/>
              </a:solidFill>
              <a:prstDash val="solid"/>
              <a:round/>
              <a:headEnd type="none" w="med" len="med"/>
              <a:tailEnd type="none" w="med" len="med"/>
            </a:ln>
          </p:spPr>
        </p:cxnSp>
        <p:cxnSp>
          <p:nvCxnSpPr>
            <p:cNvPr id="776" name="Google Shape;776;p79"/>
            <p:cNvCxnSpPr>
              <a:stCxn id="769" idx="4"/>
              <a:endCxn id="772" idx="0"/>
            </p:cNvCxnSpPr>
            <p:nvPr/>
          </p:nvCxnSpPr>
          <p:spPr>
            <a:xfrm>
              <a:off x="7420500" y="2712050"/>
              <a:ext cx="549300" cy="389100"/>
            </a:xfrm>
            <a:prstGeom prst="straightConnector1">
              <a:avLst/>
            </a:prstGeom>
            <a:noFill/>
            <a:ln w="9525" cap="flat" cmpd="sng">
              <a:solidFill>
                <a:schemeClr val="dk2"/>
              </a:solidFill>
              <a:prstDash val="solid"/>
              <a:round/>
              <a:headEnd type="none" w="med" len="med"/>
              <a:tailEnd type="none" w="med" len="med"/>
            </a:ln>
          </p:spPr>
        </p:cxnSp>
      </p:grpSp>
      <p:cxnSp>
        <p:nvCxnSpPr>
          <p:cNvPr id="777" name="Google Shape;777;p79"/>
          <p:cNvCxnSpPr/>
          <p:nvPr/>
        </p:nvCxnSpPr>
        <p:spPr>
          <a:xfrm>
            <a:off x="6832700" y="1186225"/>
            <a:ext cx="901500" cy="0"/>
          </a:xfrm>
          <a:prstGeom prst="straightConnector1">
            <a:avLst/>
          </a:prstGeom>
          <a:noFill/>
          <a:ln w="38100" cap="flat" cmpd="sng">
            <a:solidFill>
              <a:srgbClr val="FF9900"/>
            </a:solidFill>
            <a:prstDash val="solid"/>
            <a:round/>
            <a:headEnd type="none" w="med" len="med"/>
            <a:tailEnd type="triangle" w="med" len="med"/>
          </a:ln>
        </p:spPr>
      </p:cxnSp>
      <p:sp>
        <p:nvSpPr>
          <p:cNvPr id="778" name="Google Shape;778;p79"/>
          <p:cNvSpPr txBox="1"/>
          <p:nvPr/>
        </p:nvSpPr>
        <p:spPr>
          <a:xfrm>
            <a:off x="341625" y="1214700"/>
            <a:ext cx="4327500" cy="172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latin typeface="Lato"/>
                <a:ea typeface="Lato"/>
                <a:cs typeface="Lato"/>
                <a:sym typeface="Lato"/>
              </a:rPr>
              <a:t>When given a tree t, return a </a:t>
            </a:r>
            <a:r>
              <a:rPr lang="en" sz="1600" b="1">
                <a:solidFill>
                  <a:schemeClr val="accent1"/>
                </a:solidFill>
                <a:latin typeface="Lato"/>
                <a:ea typeface="Lato"/>
                <a:cs typeface="Lato"/>
                <a:sym typeface="Lato"/>
              </a:rPr>
              <a:t>new tree</a:t>
            </a:r>
            <a:r>
              <a:rPr lang="en" sz="1600">
                <a:latin typeface="Lato"/>
                <a:ea typeface="Lato"/>
                <a:cs typeface="Lato"/>
                <a:sym typeface="Lato"/>
              </a:rPr>
              <a:t> where, for each tree within t, the label of the root node is the </a:t>
            </a:r>
            <a:r>
              <a:rPr lang="en" sz="1600" b="1">
                <a:solidFill>
                  <a:schemeClr val="accent1"/>
                </a:solidFill>
                <a:latin typeface="Lato"/>
                <a:ea typeface="Lato"/>
                <a:cs typeface="Lato"/>
                <a:sym typeface="Lato"/>
              </a:rPr>
              <a:t>smallest label</a:t>
            </a:r>
            <a:r>
              <a:rPr lang="en" sz="1600">
                <a:latin typeface="Lato"/>
                <a:ea typeface="Lato"/>
                <a:cs typeface="Lato"/>
                <a:sym typeface="Lato"/>
              </a:rPr>
              <a:t> among all of the node’s </a:t>
            </a:r>
            <a:r>
              <a:rPr lang="en" sz="1600" b="1">
                <a:solidFill>
                  <a:schemeClr val="accent1"/>
                </a:solidFill>
                <a:latin typeface="Lato"/>
                <a:ea typeface="Lato"/>
                <a:cs typeface="Lato"/>
                <a:sym typeface="Lato"/>
              </a:rPr>
              <a:t>subtrees</a:t>
            </a:r>
            <a:r>
              <a:rPr lang="en" sz="1600">
                <a:latin typeface="Lato"/>
                <a:ea typeface="Lato"/>
                <a:cs typeface="Lato"/>
                <a:sym typeface="Lato"/>
              </a:rPr>
              <a:t> and the </a:t>
            </a:r>
            <a:r>
              <a:rPr lang="en" sz="1600" b="1">
                <a:solidFill>
                  <a:schemeClr val="accent1"/>
                </a:solidFill>
                <a:latin typeface="Lato"/>
                <a:ea typeface="Lato"/>
                <a:cs typeface="Lato"/>
                <a:sym typeface="Lato"/>
              </a:rPr>
              <a:t>node itself</a:t>
            </a:r>
            <a:r>
              <a:rPr lang="en" sz="1600">
                <a:latin typeface="Lato"/>
                <a:ea typeface="Lato"/>
                <a:cs typeface="Lato"/>
                <a:sym typeface="Lato"/>
              </a:rPr>
              <a:t>.</a:t>
            </a:r>
            <a:endParaRPr sz="1600">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Problem Info</a:t>
            </a:r>
            <a:endParaRPr/>
          </a:p>
        </p:txBody>
      </p:sp>
      <p:sp>
        <p:nvSpPr>
          <p:cNvPr id="784" name="Google Shape;784;p80"/>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785" name="Google Shape;785;p80"/>
          <p:cNvSpPr txBox="1"/>
          <p:nvPr/>
        </p:nvSpPr>
        <p:spPr>
          <a:xfrm>
            <a:off x="496975" y="1161425"/>
            <a:ext cx="6364200" cy="3570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Lato"/>
              <a:buChar char="●"/>
            </a:pPr>
            <a:r>
              <a:rPr lang="en" sz="1800" b="1">
                <a:solidFill>
                  <a:schemeClr val="accent1"/>
                </a:solidFill>
                <a:latin typeface="Lato"/>
                <a:ea typeface="Lato"/>
                <a:cs typeface="Lato"/>
                <a:sym typeface="Lato"/>
              </a:rPr>
              <a:t>Domain: </a:t>
            </a:r>
            <a:r>
              <a:rPr lang="en" sz="1800">
                <a:latin typeface="Lato"/>
                <a:ea typeface="Lato"/>
                <a:cs typeface="Lato"/>
                <a:sym typeface="Lato"/>
              </a:rPr>
              <a:t>Tree t (potentially with branches)</a:t>
            </a:r>
            <a:endParaRPr sz="1800">
              <a:latin typeface="Lato"/>
              <a:ea typeface="Lato"/>
              <a:cs typeface="Lato"/>
              <a:sym typeface="Lato"/>
            </a:endParaRPr>
          </a:p>
          <a:p>
            <a:pPr marL="457200" lvl="0" indent="-342900" algn="l" rtl="0">
              <a:lnSpc>
                <a:spcPct val="150000"/>
              </a:lnSpc>
              <a:spcBef>
                <a:spcPts val="0"/>
              </a:spcBef>
              <a:spcAft>
                <a:spcPts val="0"/>
              </a:spcAft>
              <a:buSzPts val="1800"/>
              <a:buFont typeface="Lato"/>
              <a:buChar char="●"/>
            </a:pPr>
            <a:r>
              <a:rPr lang="en" sz="1800" b="1">
                <a:solidFill>
                  <a:schemeClr val="accent1"/>
                </a:solidFill>
                <a:latin typeface="Lato"/>
                <a:ea typeface="Lato"/>
                <a:cs typeface="Lato"/>
                <a:sym typeface="Lato"/>
              </a:rPr>
              <a:t>Range:</a:t>
            </a:r>
            <a:r>
              <a:rPr lang="en" sz="1800">
                <a:latin typeface="Lato"/>
                <a:ea typeface="Lato"/>
                <a:cs typeface="Lato"/>
                <a:sym typeface="Lato"/>
              </a:rPr>
              <a:t> A new tree</a:t>
            </a:r>
            <a:endParaRPr sz="1800">
              <a:latin typeface="Lato"/>
              <a:ea typeface="Lato"/>
              <a:cs typeface="Lato"/>
              <a:sym typeface="Lato"/>
            </a:endParaRPr>
          </a:p>
          <a:p>
            <a:pPr marL="914400" lvl="1" indent="-342900" algn="l" rtl="0">
              <a:lnSpc>
                <a:spcPct val="150000"/>
              </a:lnSpc>
              <a:spcBef>
                <a:spcPts val="0"/>
              </a:spcBef>
              <a:spcAft>
                <a:spcPts val="0"/>
              </a:spcAft>
              <a:buSzPts val="1800"/>
              <a:buFont typeface="Lato"/>
              <a:buChar char="○"/>
            </a:pPr>
            <a:r>
              <a:rPr lang="en" sz="1800">
                <a:latin typeface="Lato"/>
                <a:ea typeface="Lato"/>
                <a:cs typeface="Lato"/>
                <a:sym typeface="Lato"/>
              </a:rPr>
              <a:t>Every label is the smallest in its subtree</a:t>
            </a:r>
            <a:endParaRPr sz="1800">
              <a:latin typeface="Lato"/>
              <a:ea typeface="Lato"/>
              <a:cs typeface="Lato"/>
              <a:sym typeface="Lato"/>
            </a:endParaRPr>
          </a:p>
          <a:p>
            <a:pPr marL="914400" lvl="1" indent="-342900" algn="l" rtl="0">
              <a:lnSpc>
                <a:spcPct val="150000"/>
              </a:lnSpc>
              <a:spcBef>
                <a:spcPts val="0"/>
              </a:spcBef>
              <a:spcAft>
                <a:spcPts val="0"/>
              </a:spcAft>
              <a:buSzPts val="1800"/>
              <a:buFont typeface="Lato"/>
              <a:buChar char="○"/>
            </a:pPr>
            <a:r>
              <a:rPr lang="en" sz="1800">
                <a:latin typeface="Lato"/>
                <a:ea typeface="Lato"/>
                <a:cs typeface="Lato"/>
                <a:sym typeface="Lato"/>
              </a:rPr>
              <a:t>Root is the smallest label in the tree</a:t>
            </a:r>
            <a:endParaRPr sz="1800">
              <a:latin typeface="Lato"/>
              <a:ea typeface="Lato"/>
              <a:cs typeface="Lato"/>
              <a:sym typeface="Lato"/>
            </a:endParaRPr>
          </a:p>
          <a:p>
            <a:pPr marL="457200" lvl="0" indent="-342900" algn="l" rtl="0">
              <a:lnSpc>
                <a:spcPct val="150000"/>
              </a:lnSpc>
              <a:spcBef>
                <a:spcPts val="0"/>
              </a:spcBef>
              <a:spcAft>
                <a:spcPts val="0"/>
              </a:spcAft>
              <a:buSzPts val="1800"/>
              <a:buFont typeface="Lato"/>
              <a:buChar char="●"/>
            </a:pPr>
            <a:r>
              <a:rPr lang="en" sz="1800" b="1">
                <a:solidFill>
                  <a:schemeClr val="accent1"/>
                </a:solidFill>
                <a:latin typeface="Lato"/>
                <a:ea typeface="Lato"/>
                <a:cs typeface="Lato"/>
                <a:sym typeface="Lato"/>
              </a:rPr>
              <a:t>Mutation?</a:t>
            </a:r>
            <a:r>
              <a:rPr lang="en" sz="1800">
                <a:latin typeface="Lato"/>
                <a:ea typeface="Lato"/>
                <a:cs typeface="Lato"/>
                <a:sym typeface="Lato"/>
              </a:rPr>
              <a:t> - No</a:t>
            </a:r>
            <a:endParaRPr sz="1800">
              <a:latin typeface="Lato"/>
              <a:ea typeface="Lato"/>
              <a:cs typeface="Lato"/>
              <a:sym typeface="Lato"/>
            </a:endParaRPr>
          </a:p>
          <a:p>
            <a:pPr marL="457200" lvl="0" indent="-342900" algn="l" rtl="0">
              <a:lnSpc>
                <a:spcPct val="150000"/>
              </a:lnSpc>
              <a:spcBef>
                <a:spcPts val="0"/>
              </a:spcBef>
              <a:spcAft>
                <a:spcPts val="0"/>
              </a:spcAft>
              <a:buSzPts val="1800"/>
              <a:buFont typeface="Lato"/>
              <a:buChar char="●"/>
            </a:pPr>
            <a:r>
              <a:rPr lang="en" sz="1800">
                <a:latin typeface="Lato"/>
                <a:ea typeface="Lato"/>
                <a:cs typeface="Lato"/>
                <a:sym typeface="Lato"/>
              </a:rPr>
              <a:t>Code structure seems </a:t>
            </a:r>
            <a:r>
              <a:rPr lang="en" sz="1800" b="1">
                <a:solidFill>
                  <a:schemeClr val="accent1"/>
                </a:solidFill>
                <a:latin typeface="Lato"/>
                <a:ea typeface="Lato"/>
                <a:cs typeface="Lato"/>
                <a:sym typeface="Lato"/>
              </a:rPr>
              <a:t>recursive</a:t>
            </a:r>
            <a:r>
              <a:rPr lang="en" sz="1800">
                <a:latin typeface="Lato"/>
                <a:ea typeface="Lato"/>
                <a:cs typeface="Lato"/>
                <a:sym typeface="Lato"/>
              </a:rPr>
              <a:t>…..so we need to examine:</a:t>
            </a:r>
            <a:endParaRPr sz="1800">
              <a:latin typeface="Lato"/>
              <a:ea typeface="Lato"/>
              <a:cs typeface="Lato"/>
              <a:sym typeface="Lato"/>
            </a:endParaRPr>
          </a:p>
          <a:p>
            <a:pPr marL="914400" lvl="1" indent="-342900" algn="l" rtl="0">
              <a:lnSpc>
                <a:spcPct val="150000"/>
              </a:lnSpc>
              <a:spcBef>
                <a:spcPts val="0"/>
              </a:spcBef>
              <a:spcAft>
                <a:spcPts val="0"/>
              </a:spcAft>
              <a:buSzPts val="1800"/>
              <a:buFont typeface="Lato"/>
              <a:buChar char="○"/>
            </a:pPr>
            <a:r>
              <a:rPr lang="en" sz="1800">
                <a:latin typeface="Lato"/>
                <a:ea typeface="Lato"/>
                <a:cs typeface="Lato"/>
                <a:sym typeface="Lato"/>
              </a:rPr>
              <a:t>Base Case</a:t>
            </a:r>
            <a:endParaRPr sz="1800">
              <a:latin typeface="Lato"/>
              <a:ea typeface="Lato"/>
              <a:cs typeface="Lato"/>
              <a:sym typeface="Lato"/>
            </a:endParaRPr>
          </a:p>
          <a:p>
            <a:pPr marL="914400" lvl="1" indent="-342900" algn="l" rtl="0">
              <a:lnSpc>
                <a:spcPct val="150000"/>
              </a:lnSpc>
              <a:spcBef>
                <a:spcPts val="0"/>
              </a:spcBef>
              <a:spcAft>
                <a:spcPts val="0"/>
              </a:spcAft>
              <a:buSzPts val="1800"/>
              <a:buFont typeface="Lato"/>
              <a:buChar char="○"/>
            </a:pPr>
            <a:r>
              <a:rPr lang="en" sz="1800">
                <a:latin typeface="Lato"/>
                <a:ea typeface="Lato"/>
                <a:cs typeface="Lato"/>
                <a:sym typeface="Lato"/>
              </a:rPr>
              <a:t>Recursive case(s)</a:t>
            </a:r>
            <a:endParaRPr sz="1800">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
        <p:nvSpPr>
          <p:cNvPr id="786" name="Google Shape;786;p80"/>
          <p:cNvSpPr txBox="1">
            <a:spLocks noGrp="1"/>
          </p:cNvSpPr>
          <p:nvPr>
            <p:ph type="body" idx="1"/>
          </p:nvPr>
        </p:nvSpPr>
        <p:spPr>
          <a:xfrm>
            <a:off x="5687500" y="911000"/>
            <a:ext cx="3309000" cy="1940700"/>
          </a:xfrm>
          <a:prstGeom prst="rect">
            <a:avLst/>
          </a:prstGeom>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000000"/>
                </a:solidFill>
                <a:latin typeface="Raleway"/>
                <a:ea typeface="Raleway"/>
                <a:cs typeface="Raleway"/>
                <a:sym typeface="Raleway"/>
              </a:rPr>
              <a:t>Code Structure:</a:t>
            </a:r>
            <a:endParaRPr sz="1400">
              <a:solidFill>
                <a:srgbClr val="000000"/>
              </a:solidFill>
              <a:latin typeface="Raleway"/>
              <a:ea typeface="Raleway"/>
              <a:cs typeface="Raleway"/>
              <a:sym typeface="Raleway"/>
            </a:endParaRPr>
          </a:p>
          <a:p>
            <a:pPr marL="0" lvl="0" indent="0" algn="l" rtl="0">
              <a:spcBef>
                <a:spcPts val="600"/>
              </a:spcBef>
              <a:spcAft>
                <a:spcPts val="0"/>
              </a:spcAft>
              <a:buNone/>
            </a:pPr>
            <a:r>
              <a:rPr lang="en" sz="1400">
                <a:solidFill>
                  <a:schemeClr val="accent1"/>
                </a:solidFill>
                <a:latin typeface="Raleway"/>
                <a:ea typeface="Raleway"/>
                <a:cs typeface="Raleway"/>
                <a:sym typeface="Raleway"/>
              </a:rPr>
              <a:t>def least_tree(t):</a:t>
            </a:r>
            <a:endParaRPr sz="1400">
              <a:solidFill>
                <a:schemeClr val="accent1"/>
              </a:solidFill>
              <a:latin typeface="Raleway"/>
              <a:ea typeface="Raleway"/>
              <a:cs typeface="Raleway"/>
              <a:sym typeface="Raleway"/>
            </a:endParaRPr>
          </a:p>
          <a:p>
            <a:pPr marL="0" lvl="0" indent="0" algn="l" rtl="0">
              <a:spcBef>
                <a:spcPts val="600"/>
              </a:spcBef>
              <a:spcAft>
                <a:spcPts val="0"/>
              </a:spcAft>
              <a:buNone/>
            </a:pPr>
            <a:r>
              <a:rPr lang="en" sz="1400">
                <a:solidFill>
                  <a:schemeClr val="accent1"/>
                </a:solidFill>
                <a:latin typeface="Raleway"/>
                <a:ea typeface="Raleway"/>
                <a:cs typeface="Raleway"/>
                <a:sym typeface="Raleway"/>
              </a:rPr>
              <a:t>	if ______________:</a:t>
            </a:r>
            <a:endParaRPr sz="1400">
              <a:solidFill>
                <a:schemeClr val="accent1"/>
              </a:solidFill>
              <a:latin typeface="Raleway"/>
              <a:ea typeface="Raleway"/>
              <a:cs typeface="Raleway"/>
              <a:sym typeface="Raleway"/>
            </a:endParaRPr>
          </a:p>
          <a:p>
            <a:pPr marL="0" lvl="0" indent="0" algn="l" rtl="0">
              <a:spcBef>
                <a:spcPts val="600"/>
              </a:spcBef>
              <a:spcAft>
                <a:spcPts val="0"/>
              </a:spcAft>
              <a:buNone/>
            </a:pPr>
            <a:r>
              <a:rPr lang="en" sz="1400">
                <a:solidFill>
                  <a:schemeClr val="accent1"/>
                </a:solidFill>
                <a:latin typeface="Raleway"/>
                <a:ea typeface="Raleway"/>
                <a:cs typeface="Raleway"/>
                <a:sym typeface="Raleway"/>
              </a:rPr>
              <a:t>		__________________</a:t>
            </a:r>
            <a:endParaRPr sz="1400">
              <a:solidFill>
                <a:schemeClr val="accent1"/>
              </a:solidFill>
              <a:latin typeface="Raleway"/>
              <a:ea typeface="Raleway"/>
              <a:cs typeface="Raleway"/>
              <a:sym typeface="Raleway"/>
            </a:endParaRPr>
          </a:p>
          <a:p>
            <a:pPr marL="0" lvl="0" indent="0" algn="l" rtl="0">
              <a:spcBef>
                <a:spcPts val="600"/>
              </a:spcBef>
              <a:spcAft>
                <a:spcPts val="0"/>
              </a:spcAft>
              <a:buNone/>
            </a:pPr>
            <a:r>
              <a:rPr lang="en" sz="1400">
                <a:solidFill>
                  <a:schemeClr val="accent1"/>
                </a:solidFill>
                <a:latin typeface="Raleway"/>
                <a:ea typeface="Raleway"/>
                <a:cs typeface="Raleway"/>
                <a:sym typeface="Raleway"/>
              </a:rPr>
              <a:t>	else:</a:t>
            </a:r>
            <a:endParaRPr sz="1400">
              <a:solidFill>
                <a:schemeClr val="accent1"/>
              </a:solidFill>
              <a:latin typeface="Raleway"/>
              <a:ea typeface="Raleway"/>
              <a:cs typeface="Raleway"/>
              <a:sym typeface="Raleway"/>
            </a:endParaRPr>
          </a:p>
          <a:p>
            <a:pPr marL="0" lvl="0" indent="0" algn="l" rtl="0">
              <a:spcBef>
                <a:spcPts val="600"/>
              </a:spcBef>
              <a:spcAft>
                <a:spcPts val="0"/>
              </a:spcAft>
              <a:buNone/>
            </a:pPr>
            <a:r>
              <a:rPr lang="en" sz="1400">
                <a:solidFill>
                  <a:schemeClr val="accent1"/>
                </a:solidFill>
                <a:latin typeface="Raleway"/>
                <a:ea typeface="Raleway"/>
                <a:cs typeface="Raleway"/>
                <a:sym typeface="Raleway"/>
              </a:rPr>
              <a:t>		return __________________</a:t>
            </a:r>
            <a:endParaRPr sz="1400">
              <a:solidFill>
                <a:schemeClr val="accent1"/>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Getting Started</a:t>
            </a:r>
            <a:endParaRPr/>
          </a:p>
        </p:txBody>
      </p:sp>
      <p:sp>
        <p:nvSpPr>
          <p:cNvPr id="792" name="Google Shape;792;p81"/>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793" name="Google Shape;793;p81"/>
          <p:cNvSpPr txBox="1">
            <a:spLocks noGrp="1"/>
          </p:cNvSpPr>
          <p:nvPr>
            <p:ph type="body" idx="1"/>
          </p:nvPr>
        </p:nvSpPr>
        <p:spPr>
          <a:xfrm>
            <a:off x="360300" y="2909125"/>
            <a:ext cx="6462600" cy="19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a:t>
            </a:r>
            <a:endParaRPr sz="1800">
              <a:solidFill>
                <a:schemeClr val="accent1"/>
              </a:solidFill>
              <a:latin typeface="Raleway"/>
              <a:ea typeface="Raleway"/>
              <a:cs typeface="Raleway"/>
              <a:sym typeface="Raleway"/>
            </a:endParaRPr>
          </a:p>
        </p:txBody>
      </p:sp>
      <p:sp>
        <p:nvSpPr>
          <p:cNvPr id="794" name="Google Shape;794;p81"/>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795" name="Google Shape;795;p81"/>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Lato"/>
              <a:buChar char="●"/>
            </a:pPr>
            <a:r>
              <a:rPr lang="en" sz="1600" b="1">
                <a:solidFill>
                  <a:schemeClr val="accent1"/>
                </a:solidFill>
                <a:latin typeface="Lato"/>
                <a:ea typeface="Lato"/>
                <a:cs typeface="Lato"/>
                <a:sym typeface="Lato"/>
              </a:rPr>
              <a:t>Base Case: </a:t>
            </a:r>
            <a:r>
              <a:rPr lang="en" sz="1600">
                <a:latin typeface="Lato"/>
                <a:ea typeface="Lato"/>
                <a:cs typeface="Lato"/>
                <a:sym typeface="Lato"/>
              </a:rPr>
              <a:t>simplest possible input</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t is a leaf</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Output:</a:t>
            </a:r>
            <a:endParaRPr sz="1600">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
        <p:nvSpPr>
          <p:cNvPr id="796" name="Google Shape;796;p81"/>
          <p:cNvSpPr/>
          <p:nvPr/>
        </p:nvSpPr>
        <p:spPr>
          <a:xfrm>
            <a:off x="16370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797" name="Google Shape;797;p81"/>
          <p:cNvSpPr/>
          <p:nvPr/>
        </p:nvSpPr>
        <p:spPr>
          <a:xfrm>
            <a:off x="36944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cxnSp>
        <p:nvCxnSpPr>
          <p:cNvPr id="798" name="Google Shape;798;p81"/>
          <p:cNvCxnSpPr/>
          <p:nvPr/>
        </p:nvCxnSpPr>
        <p:spPr>
          <a:xfrm>
            <a:off x="2277575" y="2383350"/>
            <a:ext cx="1224300" cy="0"/>
          </a:xfrm>
          <a:prstGeom prst="straightConnector1">
            <a:avLst/>
          </a:prstGeom>
          <a:noFill/>
          <a:ln w="38100" cap="flat" cmpd="sng">
            <a:solidFill>
              <a:srgbClr val="FF9900"/>
            </a:solidFill>
            <a:prstDash val="solid"/>
            <a:round/>
            <a:headEnd type="none" w="med" len="med"/>
            <a:tailEnd type="triangle" w="med" len="med"/>
          </a:ln>
        </p:spPr>
      </p:cxnSp>
      <p:sp>
        <p:nvSpPr>
          <p:cNvPr id="799" name="Google Shape;799;p81"/>
          <p:cNvSpPr txBox="1"/>
          <p:nvPr/>
        </p:nvSpPr>
        <p:spPr>
          <a:xfrm>
            <a:off x="2182375" y="2088875"/>
            <a:ext cx="11580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a:ea typeface="Raleway"/>
                <a:cs typeface="Raleway"/>
                <a:sym typeface="Raleway"/>
              </a:rPr>
              <a:t>least_tree(t)</a:t>
            </a:r>
            <a:endParaRPr>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Getting Started</a:t>
            </a:r>
            <a:endParaRPr/>
          </a:p>
        </p:txBody>
      </p:sp>
      <p:sp>
        <p:nvSpPr>
          <p:cNvPr id="805" name="Google Shape;805;p82"/>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06" name="Google Shape;806;p82"/>
          <p:cNvSpPr txBox="1">
            <a:spLocks noGrp="1"/>
          </p:cNvSpPr>
          <p:nvPr>
            <p:ph type="body" idx="1"/>
          </p:nvPr>
        </p:nvSpPr>
        <p:spPr>
          <a:xfrm>
            <a:off x="360300" y="2909125"/>
            <a:ext cx="6462600" cy="19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_______________</a:t>
            </a:r>
            <a:endParaRPr sz="1800">
              <a:solidFill>
                <a:schemeClr val="accent1"/>
              </a:solidFill>
              <a:latin typeface="Raleway"/>
              <a:ea typeface="Raleway"/>
              <a:cs typeface="Raleway"/>
              <a:sym typeface="Raleway"/>
            </a:endParaRPr>
          </a:p>
        </p:txBody>
      </p:sp>
      <p:sp>
        <p:nvSpPr>
          <p:cNvPr id="807" name="Google Shape;807;p82"/>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808" name="Google Shape;808;p82"/>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Lato"/>
              <a:buChar char="●"/>
            </a:pPr>
            <a:r>
              <a:rPr lang="en" sz="1600" b="1">
                <a:solidFill>
                  <a:schemeClr val="accent1"/>
                </a:solidFill>
                <a:latin typeface="Lato"/>
                <a:ea typeface="Lato"/>
                <a:cs typeface="Lato"/>
                <a:sym typeface="Lato"/>
              </a:rPr>
              <a:t>What should we do if t is a leaf?</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Hint 1: what kind of variable does our function output?</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Hint 2: what is the difference between the input and output trees if t is a leaf?</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Output:</a:t>
            </a:r>
            <a:endParaRPr sz="1600">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grpSp>
        <p:nvGrpSpPr>
          <p:cNvPr id="809" name="Google Shape;809;p82"/>
          <p:cNvGrpSpPr/>
          <p:nvPr/>
        </p:nvGrpSpPr>
        <p:grpSpPr>
          <a:xfrm>
            <a:off x="2170487" y="2393675"/>
            <a:ext cx="2429400" cy="470339"/>
            <a:chOff x="1637087" y="2088875"/>
            <a:chExt cx="2429400" cy="470339"/>
          </a:xfrm>
        </p:grpSpPr>
        <p:sp>
          <p:nvSpPr>
            <p:cNvPr id="810" name="Google Shape;810;p82"/>
            <p:cNvSpPr/>
            <p:nvPr/>
          </p:nvSpPr>
          <p:spPr>
            <a:xfrm>
              <a:off x="16370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811" name="Google Shape;811;p82"/>
            <p:cNvSpPr/>
            <p:nvPr/>
          </p:nvSpPr>
          <p:spPr>
            <a:xfrm>
              <a:off x="36944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cxnSp>
          <p:nvCxnSpPr>
            <p:cNvPr id="812" name="Google Shape;812;p82"/>
            <p:cNvCxnSpPr/>
            <p:nvPr/>
          </p:nvCxnSpPr>
          <p:spPr>
            <a:xfrm>
              <a:off x="2277575" y="2383350"/>
              <a:ext cx="1224300" cy="0"/>
            </a:xfrm>
            <a:prstGeom prst="straightConnector1">
              <a:avLst/>
            </a:prstGeom>
            <a:noFill/>
            <a:ln w="38100" cap="flat" cmpd="sng">
              <a:solidFill>
                <a:srgbClr val="FF9900"/>
              </a:solidFill>
              <a:prstDash val="solid"/>
              <a:round/>
              <a:headEnd type="none" w="med" len="med"/>
              <a:tailEnd type="triangle" w="med" len="med"/>
            </a:ln>
          </p:spPr>
        </p:cxnSp>
        <p:sp>
          <p:nvSpPr>
            <p:cNvPr id="813" name="Google Shape;813;p82"/>
            <p:cNvSpPr txBox="1"/>
            <p:nvPr/>
          </p:nvSpPr>
          <p:spPr>
            <a:xfrm>
              <a:off x="2182375" y="2088875"/>
              <a:ext cx="11580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a:ea typeface="Raleway"/>
                  <a:cs typeface="Raleway"/>
                  <a:sym typeface="Raleway"/>
                </a:rPr>
                <a:t>least_tree(t)</a:t>
              </a:r>
              <a:endParaRPr>
                <a:latin typeface="Raleway"/>
                <a:ea typeface="Raleway"/>
                <a:cs typeface="Raleway"/>
                <a:sym typeface="Raleway"/>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Getting Started</a:t>
            </a:r>
            <a:endParaRPr/>
          </a:p>
        </p:txBody>
      </p:sp>
      <p:sp>
        <p:nvSpPr>
          <p:cNvPr id="819" name="Google Shape;819;p83"/>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20" name="Google Shape;820;p83"/>
          <p:cNvSpPr txBox="1">
            <a:spLocks noGrp="1"/>
          </p:cNvSpPr>
          <p:nvPr>
            <p:ph type="body" idx="1"/>
          </p:nvPr>
        </p:nvSpPr>
        <p:spPr>
          <a:xfrm>
            <a:off x="360300" y="2909125"/>
            <a:ext cx="6462600" cy="19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_______________</a:t>
            </a:r>
            <a:endParaRPr sz="1800">
              <a:solidFill>
                <a:schemeClr val="accent1"/>
              </a:solidFill>
              <a:latin typeface="Raleway"/>
              <a:ea typeface="Raleway"/>
              <a:cs typeface="Raleway"/>
              <a:sym typeface="Raleway"/>
            </a:endParaRPr>
          </a:p>
        </p:txBody>
      </p:sp>
      <p:sp>
        <p:nvSpPr>
          <p:cNvPr id="821" name="Google Shape;821;p83"/>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Branches</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822" name="Google Shape;822;p83"/>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Lato"/>
              <a:buChar char="●"/>
            </a:pPr>
            <a:r>
              <a:rPr lang="en" sz="1600" b="1">
                <a:solidFill>
                  <a:schemeClr val="accent1"/>
                </a:solidFill>
                <a:latin typeface="Lato"/>
                <a:ea typeface="Lato"/>
                <a:cs typeface="Lato"/>
                <a:sym typeface="Lato"/>
              </a:rPr>
              <a:t>What should we do if t is a leaf?</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Return a new tree!</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This tree is </a:t>
            </a:r>
            <a:r>
              <a:rPr lang="en" sz="1600" b="1">
                <a:solidFill>
                  <a:schemeClr val="accent1"/>
                </a:solidFill>
                <a:latin typeface="Lato"/>
                <a:ea typeface="Lato"/>
                <a:cs typeface="Lato"/>
                <a:sym typeface="Lato"/>
              </a:rPr>
              <a:t>exactly the same</a:t>
            </a:r>
            <a:r>
              <a:rPr lang="en" sz="1600">
                <a:latin typeface="Lato"/>
                <a:ea typeface="Lato"/>
                <a:cs typeface="Lato"/>
                <a:sym typeface="Lato"/>
              </a:rPr>
              <a:t> as the input leaf</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Output:</a:t>
            </a:r>
            <a:endParaRPr sz="1600">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grpSp>
        <p:nvGrpSpPr>
          <p:cNvPr id="823" name="Google Shape;823;p83"/>
          <p:cNvGrpSpPr/>
          <p:nvPr/>
        </p:nvGrpSpPr>
        <p:grpSpPr>
          <a:xfrm>
            <a:off x="2170487" y="2393675"/>
            <a:ext cx="2429400" cy="470339"/>
            <a:chOff x="1637087" y="2088875"/>
            <a:chExt cx="2429400" cy="470339"/>
          </a:xfrm>
        </p:grpSpPr>
        <p:sp>
          <p:nvSpPr>
            <p:cNvPr id="824" name="Google Shape;824;p83"/>
            <p:cNvSpPr/>
            <p:nvPr/>
          </p:nvSpPr>
          <p:spPr>
            <a:xfrm>
              <a:off x="16370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sp>
          <p:nvSpPr>
            <p:cNvPr id="825" name="Google Shape;825;p83"/>
            <p:cNvSpPr/>
            <p:nvPr/>
          </p:nvSpPr>
          <p:spPr>
            <a:xfrm>
              <a:off x="3694487" y="2187214"/>
              <a:ext cx="372000" cy="372000"/>
            </a:xfrm>
            <a:prstGeom prst="flowChartConnector">
              <a:avLst/>
            </a:prstGeom>
            <a:solidFill>
              <a:schemeClr val="accent1"/>
            </a:solidFill>
            <a:ln w="28575" cap="flat" cmpd="sng">
              <a:solidFill>
                <a:schemeClr val="accent1"/>
              </a:solidFill>
              <a:prstDash val="solid"/>
              <a:round/>
              <a:headEnd type="none" w="sm" len="sm"/>
              <a:tailEnd type="none" w="sm" len="sm"/>
            </a:ln>
          </p:spPr>
          <p:txBody>
            <a:bodyPr spcFirstLastPara="1" wrap="square" lIns="109725" tIns="91425" rIns="91425" bIns="91425" anchor="ctr" anchorCtr="0">
              <a:noAutofit/>
            </a:bodyPr>
            <a:lstStyle/>
            <a:p>
              <a:pPr marL="0" lvl="0" indent="0" algn="l" rtl="0">
                <a:spcBef>
                  <a:spcPts val="0"/>
                </a:spcBef>
                <a:spcAft>
                  <a:spcPts val="0"/>
                </a:spcAft>
                <a:buNone/>
              </a:pPr>
              <a:r>
                <a:rPr lang="en">
                  <a:solidFill>
                    <a:srgbClr val="FFFFFF"/>
                  </a:solidFill>
                </a:rPr>
                <a:t>2</a:t>
              </a:r>
              <a:endParaRPr>
                <a:solidFill>
                  <a:srgbClr val="FFFFFF"/>
                </a:solidFill>
              </a:endParaRPr>
            </a:p>
          </p:txBody>
        </p:sp>
        <p:cxnSp>
          <p:nvCxnSpPr>
            <p:cNvPr id="826" name="Google Shape;826;p83"/>
            <p:cNvCxnSpPr/>
            <p:nvPr/>
          </p:nvCxnSpPr>
          <p:spPr>
            <a:xfrm>
              <a:off x="2277575" y="2383350"/>
              <a:ext cx="1224300" cy="0"/>
            </a:xfrm>
            <a:prstGeom prst="straightConnector1">
              <a:avLst/>
            </a:prstGeom>
            <a:noFill/>
            <a:ln w="38100" cap="flat" cmpd="sng">
              <a:solidFill>
                <a:srgbClr val="FF9900"/>
              </a:solidFill>
              <a:prstDash val="solid"/>
              <a:round/>
              <a:headEnd type="none" w="med" len="med"/>
              <a:tailEnd type="triangle" w="med" len="med"/>
            </a:ln>
          </p:spPr>
        </p:cxnSp>
        <p:sp>
          <p:nvSpPr>
            <p:cNvPr id="827" name="Google Shape;827;p83"/>
            <p:cNvSpPr txBox="1"/>
            <p:nvPr/>
          </p:nvSpPr>
          <p:spPr>
            <a:xfrm>
              <a:off x="2182375" y="2088875"/>
              <a:ext cx="11580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aleway"/>
                  <a:ea typeface="Raleway"/>
                  <a:cs typeface="Raleway"/>
                  <a:sym typeface="Raleway"/>
                </a:rPr>
                <a:t>least_tree(t)</a:t>
              </a:r>
              <a:endParaRPr>
                <a:latin typeface="Raleway"/>
                <a:ea typeface="Raleway"/>
                <a:cs typeface="Raleway"/>
                <a:sym typeface="Raleway"/>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8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Treecursion</a:t>
            </a:r>
            <a:endParaRPr/>
          </a:p>
        </p:txBody>
      </p:sp>
      <p:sp>
        <p:nvSpPr>
          <p:cNvPr id="833" name="Google Shape;833;p84"/>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34" name="Google Shape;834;p84"/>
          <p:cNvSpPr txBox="1">
            <a:spLocks noGrp="1"/>
          </p:cNvSpPr>
          <p:nvPr>
            <p:ph type="body" idx="1"/>
          </p:nvPr>
        </p:nvSpPr>
        <p:spPr>
          <a:xfrm>
            <a:off x="360300" y="2909125"/>
            <a:ext cx="6462600" cy="194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a:t>
            </a:r>
            <a:endParaRPr sz="1800">
              <a:solidFill>
                <a:schemeClr val="accent1"/>
              </a:solidFill>
              <a:latin typeface="Raleway"/>
              <a:ea typeface="Raleway"/>
              <a:cs typeface="Raleway"/>
              <a:sym typeface="Raleway"/>
            </a:endParaRPr>
          </a:p>
        </p:txBody>
      </p:sp>
      <p:sp>
        <p:nvSpPr>
          <p:cNvPr id="835" name="Google Shape;835;p84"/>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Branches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836" name="Google Shape;836;p84"/>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Lato"/>
              <a:buChar char="●"/>
            </a:pPr>
            <a:r>
              <a:rPr lang="en" sz="1600" b="1">
                <a:solidFill>
                  <a:schemeClr val="accent1"/>
                </a:solidFill>
                <a:latin typeface="Lato"/>
                <a:ea typeface="Lato"/>
                <a:cs typeface="Lato"/>
                <a:sym typeface="Lato"/>
              </a:rPr>
              <a:t>Let’s take a look at the branches of t:</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Tree fact: Branches are also trees</a:t>
            </a:r>
            <a:endParaRPr sz="1600">
              <a:latin typeface="Lato"/>
              <a:ea typeface="Lato"/>
              <a:cs typeface="Lato"/>
              <a:sym typeface="Lato"/>
            </a:endParaRPr>
          </a:p>
          <a:p>
            <a:pPr marL="1371600" lvl="2" indent="-330200" algn="l" rtl="0">
              <a:lnSpc>
                <a:spcPct val="150000"/>
              </a:lnSpc>
              <a:spcBef>
                <a:spcPts val="0"/>
              </a:spcBef>
              <a:spcAft>
                <a:spcPts val="0"/>
              </a:spcAft>
              <a:buSzPts val="1600"/>
              <a:buFont typeface="Lato"/>
              <a:buChar char="■"/>
            </a:pPr>
            <a:r>
              <a:rPr lang="en" sz="1600">
                <a:latin typeface="Lato"/>
                <a:ea typeface="Lato"/>
                <a:cs typeface="Lato"/>
                <a:sym typeface="Lato"/>
              </a:rPr>
              <a:t>We can treat each branch as its own subtree</a:t>
            </a:r>
            <a:endParaRPr sz="1600">
              <a:latin typeface="Lato"/>
              <a:ea typeface="Lato"/>
              <a:cs typeface="Lato"/>
              <a:sym typeface="Lato"/>
            </a:endParaRPr>
          </a:p>
          <a:p>
            <a:pPr marL="914400" lvl="1" indent="-330200" algn="l" rtl="0">
              <a:lnSpc>
                <a:spcPct val="150000"/>
              </a:lnSpc>
              <a:spcBef>
                <a:spcPts val="0"/>
              </a:spcBef>
              <a:spcAft>
                <a:spcPts val="0"/>
              </a:spcAft>
              <a:buSzPts val="1600"/>
              <a:buFont typeface="Lato"/>
              <a:buChar char="○"/>
            </a:pPr>
            <a:r>
              <a:rPr lang="en" sz="1600">
                <a:latin typeface="Lato"/>
                <a:ea typeface="Lato"/>
                <a:cs typeface="Lato"/>
                <a:sym typeface="Lato"/>
              </a:rPr>
              <a:t>Each branch must also follow the rules of a least_tree</a:t>
            </a:r>
            <a:endParaRPr sz="1600">
              <a:latin typeface="Lato"/>
              <a:ea typeface="Lato"/>
              <a:cs typeface="Lato"/>
              <a:sym typeface="Lato"/>
            </a:endParaRPr>
          </a:p>
          <a:p>
            <a:pPr marL="1371600" lvl="2" indent="-330200" algn="l" rtl="0">
              <a:lnSpc>
                <a:spcPct val="150000"/>
              </a:lnSpc>
              <a:spcBef>
                <a:spcPts val="0"/>
              </a:spcBef>
              <a:spcAft>
                <a:spcPts val="0"/>
              </a:spcAft>
              <a:buClr>
                <a:schemeClr val="accent1"/>
              </a:buClr>
              <a:buSzPts val="1600"/>
              <a:buFont typeface="Lato"/>
              <a:buChar char="■"/>
            </a:pPr>
            <a:r>
              <a:rPr lang="en" sz="1600" b="1">
                <a:solidFill>
                  <a:schemeClr val="accent1"/>
                </a:solidFill>
                <a:latin typeface="Lato"/>
                <a:ea typeface="Lato"/>
                <a:cs typeface="Lato"/>
                <a:sym typeface="Lato"/>
              </a:rPr>
              <a:t>Do we have a function that returns a subtree that follows the least_tree rules?</a:t>
            </a:r>
            <a:endParaRPr sz="1600" b="1">
              <a:solidFill>
                <a:schemeClr val="accent1"/>
              </a:solidFill>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Treecursion</a:t>
            </a:r>
            <a:endParaRPr/>
          </a:p>
        </p:txBody>
      </p:sp>
      <p:sp>
        <p:nvSpPr>
          <p:cNvPr id="842" name="Google Shape;842;p85"/>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43" name="Google Shape;843;p85"/>
          <p:cNvSpPr txBox="1">
            <a:spLocks noGrp="1"/>
          </p:cNvSpPr>
          <p:nvPr>
            <p:ph type="body" idx="1"/>
          </p:nvPr>
        </p:nvSpPr>
        <p:spPr>
          <a:xfrm>
            <a:off x="360300" y="2315525"/>
            <a:ext cx="6462600" cy="253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least_branches = </a:t>
            </a:r>
            <a:r>
              <a:rPr lang="en" sz="1800">
                <a:solidFill>
                  <a:srgbClr val="FF9900"/>
                </a:solidFill>
                <a:latin typeface="Raleway"/>
                <a:ea typeface="Raleway"/>
                <a:cs typeface="Raleway"/>
                <a:sym typeface="Raleway"/>
              </a:rPr>
              <a:t>[least_tree(b) for b in t.branches]</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least_label = _________________________________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_______________</a:t>
            </a:r>
            <a:endParaRPr sz="1800">
              <a:solidFill>
                <a:schemeClr val="accent1"/>
              </a:solidFill>
              <a:latin typeface="Raleway"/>
              <a:ea typeface="Raleway"/>
              <a:cs typeface="Raleway"/>
              <a:sym typeface="Raleway"/>
            </a:endParaRPr>
          </a:p>
        </p:txBody>
      </p:sp>
      <p:sp>
        <p:nvSpPr>
          <p:cNvPr id="844" name="Google Shape;844;p85"/>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Branches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845" name="Google Shape;845;p85"/>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Lato"/>
              <a:buChar char="●"/>
            </a:pPr>
            <a:r>
              <a:rPr lang="en" sz="1600" b="1">
                <a:solidFill>
                  <a:schemeClr val="accent1"/>
                </a:solidFill>
                <a:latin typeface="Lato"/>
                <a:ea typeface="Lato"/>
                <a:cs typeface="Lato"/>
                <a:sym typeface="Lato"/>
              </a:rPr>
              <a:t>We only have one line left, but two checklist items to complete!</a:t>
            </a:r>
            <a:endParaRPr sz="1600" b="1">
              <a:solidFill>
                <a:schemeClr val="accent1"/>
              </a:solidFill>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Write our own code first</a:t>
            </a:r>
            <a:endParaRPr sz="1600">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Split up the branches and the root case</a:t>
            </a:r>
            <a:endParaRPr sz="1600">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Consider the branches case first</a:t>
            </a:r>
            <a:r>
              <a:rPr lang="en" sz="1600" b="1">
                <a:solidFill>
                  <a:schemeClr val="accent1"/>
                </a:solidFill>
                <a:latin typeface="Lato"/>
                <a:ea typeface="Lato"/>
                <a:cs typeface="Lato"/>
                <a:sym typeface="Lato"/>
              </a:rPr>
              <a:t> </a:t>
            </a:r>
            <a:endParaRPr sz="1600" b="1">
              <a:solidFill>
                <a:schemeClr val="accent1"/>
              </a:solidFill>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8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Treecursion</a:t>
            </a:r>
            <a:endParaRPr/>
          </a:p>
        </p:txBody>
      </p:sp>
      <p:sp>
        <p:nvSpPr>
          <p:cNvPr id="851" name="Google Shape;851;p86"/>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52" name="Google Shape;852;p86"/>
          <p:cNvSpPr txBox="1">
            <a:spLocks noGrp="1"/>
          </p:cNvSpPr>
          <p:nvPr>
            <p:ph type="body" idx="1"/>
          </p:nvPr>
        </p:nvSpPr>
        <p:spPr>
          <a:xfrm>
            <a:off x="360300" y="2315525"/>
            <a:ext cx="6462600" cy="253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least_branches = </a:t>
            </a:r>
            <a:r>
              <a:rPr lang="en" sz="1800">
                <a:solidFill>
                  <a:srgbClr val="FF9900"/>
                </a:solidFill>
                <a:latin typeface="Raleway"/>
                <a:ea typeface="Raleway"/>
                <a:cs typeface="Raleway"/>
                <a:sym typeface="Raleway"/>
              </a:rPr>
              <a:t>[least_tree(b) for b in t.branches]</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least_label = _________________________________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_______________</a:t>
            </a:r>
            <a:endParaRPr sz="1800">
              <a:solidFill>
                <a:schemeClr val="accent1"/>
              </a:solidFill>
              <a:latin typeface="Raleway"/>
              <a:ea typeface="Raleway"/>
              <a:cs typeface="Raleway"/>
              <a:sym typeface="Raleway"/>
            </a:endParaRPr>
          </a:p>
        </p:txBody>
      </p:sp>
      <p:sp>
        <p:nvSpPr>
          <p:cNvPr id="853" name="Google Shape;853;p86"/>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1"/>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rgbClr val="FF9900"/>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Branches</a:t>
            </a:r>
            <a:endParaRPr sz="1800" b="1">
              <a:solidFill>
                <a:srgbClr val="FF9900"/>
              </a:solidFill>
              <a:latin typeface="Lato"/>
              <a:ea typeface="Lato"/>
              <a:cs typeface="Lato"/>
              <a:sym typeface="Lato"/>
            </a:endParaRPr>
          </a:p>
          <a:p>
            <a:pPr marL="457200" lvl="0" indent="-342900" algn="l" rtl="0">
              <a:spcBef>
                <a:spcPts val="0"/>
              </a:spcBef>
              <a:spcAft>
                <a:spcPts val="0"/>
              </a:spcAft>
              <a:buClr>
                <a:schemeClr val="accent1"/>
              </a:buClr>
              <a:buSzPts val="1800"/>
              <a:buFont typeface="Lato"/>
              <a:buAutoNum type="arabicPeriod"/>
            </a:pPr>
            <a:r>
              <a:rPr lang="en" sz="1800" b="1">
                <a:solidFill>
                  <a:schemeClr val="accent1"/>
                </a:solidFill>
                <a:latin typeface="Lato"/>
                <a:ea typeface="Lato"/>
                <a:cs typeface="Lato"/>
                <a:sym typeface="Lato"/>
              </a:rPr>
              <a:t>Label/Root</a:t>
            </a:r>
            <a:endParaRPr sz="1800" b="1">
              <a:solidFill>
                <a:schemeClr val="accent1"/>
              </a:solidFill>
              <a:latin typeface="Lato"/>
              <a:ea typeface="Lato"/>
              <a:cs typeface="Lato"/>
              <a:sym typeface="Lato"/>
            </a:endParaRPr>
          </a:p>
        </p:txBody>
      </p:sp>
      <p:sp>
        <p:nvSpPr>
          <p:cNvPr id="854" name="Google Shape;854;p86"/>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Lato"/>
              <a:buChar char="●"/>
            </a:pPr>
            <a:r>
              <a:rPr lang="en" sz="1600" b="1">
                <a:solidFill>
                  <a:schemeClr val="accent1"/>
                </a:solidFill>
                <a:latin typeface="Lato"/>
                <a:ea typeface="Lato"/>
                <a:cs typeface="Lato"/>
                <a:sym typeface="Lato"/>
              </a:rPr>
              <a:t>Want each subtree in output tree to follow the least_tree pattern</a:t>
            </a:r>
            <a:endParaRPr sz="1600" b="1">
              <a:solidFill>
                <a:schemeClr val="accent1"/>
              </a:solidFill>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Call least_tree on each branch</a:t>
            </a:r>
            <a:endParaRPr sz="1600">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Common to use a list comprehension - </a:t>
            </a:r>
            <a:r>
              <a:rPr lang="en" sz="1600" b="1">
                <a:solidFill>
                  <a:schemeClr val="accent1"/>
                </a:solidFill>
                <a:latin typeface="Lato"/>
                <a:ea typeface="Lato"/>
                <a:cs typeface="Lato"/>
                <a:sym typeface="Lato"/>
              </a:rPr>
              <a:t>list</a:t>
            </a:r>
            <a:r>
              <a:rPr lang="en" sz="1600" i="1">
                <a:latin typeface="Lato"/>
                <a:ea typeface="Lato"/>
                <a:cs typeface="Lato"/>
                <a:sym typeface="Lato"/>
              </a:rPr>
              <a:t> </a:t>
            </a:r>
            <a:r>
              <a:rPr lang="en" sz="1600">
                <a:latin typeface="Lato"/>
                <a:ea typeface="Lato"/>
                <a:cs typeface="Lato"/>
                <a:sym typeface="Lato"/>
              </a:rPr>
              <a:t>of branches</a:t>
            </a:r>
            <a:endParaRPr sz="1600" b="1">
              <a:solidFill>
                <a:schemeClr val="accent1"/>
              </a:solidFill>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Labelling our Tree</a:t>
            </a:r>
            <a:endParaRPr/>
          </a:p>
        </p:txBody>
      </p:sp>
      <p:sp>
        <p:nvSpPr>
          <p:cNvPr id="860" name="Google Shape;860;p87"/>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61" name="Google Shape;861;p87"/>
          <p:cNvSpPr txBox="1">
            <a:spLocks noGrp="1"/>
          </p:cNvSpPr>
          <p:nvPr>
            <p:ph type="body" idx="1"/>
          </p:nvPr>
        </p:nvSpPr>
        <p:spPr>
          <a:xfrm>
            <a:off x="360300" y="2315525"/>
            <a:ext cx="6462600" cy="253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least_branches = </a:t>
            </a:r>
            <a:r>
              <a:rPr lang="en" sz="1800">
                <a:solidFill>
                  <a:srgbClr val="FF9900"/>
                </a:solidFill>
                <a:latin typeface="Raleway"/>
                <a:ea typeface="Raleway"/>
                <a:cs typeface="Raleway"/>
                <a:sym typeface="Raleway"/>
              </a:rPr>
              <a:t>[least_tree(b) for b in t.branches]</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least_label = _________________________________</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_________</a:t>
            </a:r>
            <a:r>
              <a:rPr lang="en" sz="1800">
                <a:solidFill>
                  <a:srgbClr val="FF9900"/>
                </a:solidFill>
                <a:latin typeface="Raleway"/>
                <a:ea typeface="Raleway"/>
                <a:cs typeface="Raleway"/>
                <a:sym typeface="Raleway"/>
              </a:rPr>
              <a:t>new Tree(?, ?)</a:t>
            </a:r>
            <a:r>
              <a:rPr lang="en" sz="1800">
                <a:solidFill>
                  <a:schemeClr val="accent1"/>
                </a:solidFill>
                <a:latin typeface="Raleway"/>
                <a:ea typeface="Raleway"/>
                <a:cs typeface="Raleway"/>
                <a:sym typeface="Raleway"/>
              </a:rPr>
              <a:t>_______________</a:t>
            </a:r>
            <a:endParaRPr sz="1800">
              <a:solidFill>
                <a:schemeClr val="accent1"/>
              </a:solidFill>
              <a:latin typeface="Raleway"/>
              <a:ea typeface="Raleway"/>
              <a:cs typeface="Raleway"/>
              <a:sym typeface="Raleway"/>
            </a:endParaRPr>
          </a:p>
        </p:txBody>
      </p:sp>
      <p:sp>
        <p:nvSpPr>
          <p:cNvPr id="862" name="Google Shape;862;p87"/>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rgbClr val="FF9900"/>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Label/Root</a:t>
            </a:r>
            <a:endParaRPr sz="1800" b="1">
              <a:solidFill>
                <a:srgbClr val="FF9900"/>
              </a:solidFill>
              <a:latin typeface="Lato"/>
              <a:ea typeface="Lato"/>
              <a:cs typeface="Lato"/>
              <a:sym typeface="Lato"/>
            </a:endParaRPr>
          </a:p>
        </p:txBody>
      </p:sp>
      <p:sp>
        <p:nvSpPr>
          <p:cNvPr id="863" name="Google Shape;863;p87"/>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Lato"/>
              <a:buChar char="●"/>
            </a:pPr>
            <a:r>
              <a:rPr lang="en" sz="1600" b="1">
                <a:solidFill>
                  <a:schemeClr val="accent1"/>
                </a:solidFill>
                <a:latin typeface="Lato"/>
                <a:ea typeface="Lato"/>
                <a:cs typeface="Lato"/>
                <a:sym typeface="Lato"/>
              </a:rPr>
              <a:t>Want our root node’s label to be the smallest value in the tree</a:t>
            </a:r>
            <a:endParaRPr sz="1600" b="1">
              <a:solidFill>
                <a:schemeClr val="accent1"/>
              </a:solidFill>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Two options:</a:t>
            </a:r>
            <a:endParaRPr sz="1600">
              <a:latin typeface="Lato"/>
              <a:ea typeface="Lato"/>
              <a:cs typeface="Lato"/>
              <a:sym typeface="Lato"/>
            </a:endParaRPr>
          </a:p>
          <a:p>
            <a:pPr marL="1371600" marR="0" lvl="2" indent="-330200" algn="l" rtl="0">
              <a:lnSpc>
                <a:spcPct val="150000"/>
              </a:lnSpc>
              <a:spcBef>
                <a:spcPts val="0"/>
              </a:spcBef>
              <a:spcAft>
                <a:spcPts val="0"/>
              </a:spcAft>
              <a:buClr>
                <a:srgbClr val="000000"/>
              </a:buClr>
              <a:buSzPts val="1600"/>
              <a:buFont typeface="Lato"/>
              <a:buChar char="■"/>
            </a:pPr>
            <a:r>
              <a:rPr lang="en" sz="1600">
                <a:solidFill>
                  <a:schemeClr val="dk1"/>
                </a:solidFill>
                <a:latin typeface="Lato"/>
                <a:ea typeface="Lato"/>
                <a:cs typeface="Lato"/>
                <a:sym typeface="Lato"/>
              </a:rPr>
              <a:t>Smallest label out of the root nodes in the branches</a:t>
            </a:r>
            <a:endParaRPr sz="1600">
              <a:solidFill>
                <a:schemeClr val="dk1"/>
              </a:solidFill>
              <a:latin typeface="Lato"/>
              <a:ea typeface="Lato"/>
              <a:cs typeface="Lato"/>
              <a:sym typeface="Lato"/>
            </a:endParaRPr>
          </a:p>
          <a:p>
            <a:pPr marL="1371600" marR="0" lvl="2"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The root node already has the smallest label</a:t>
            </a:r>
            <a:r>
              <a:rPr lang="en" sz="1600" b="1">
                <a:solidFill>
                  <a:schemeClr val="accent1"/>
                </a:solidFill>
                <a:latin typeface="Lato"/>
                <a:ea typeface="Lato"/>
                <a:cs typeface="Lato"/>
                <a:sym typeface="Lato"/>
              </a:rPr>
              <a:t> </a:t>
            </a:r>
            <a:endParaRPr sz="1600" b="1">
              <a:solidFill>
                <a:schemeClr val="accent1"/>
              </a:solidFill>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237" name="Google Shape;237;p34"/>
          <p:cNvSpPr txBox="1">
            <a:spLocks noGrp="1"/>
          </p:cNvSpPr>
          <p:nvPr>
            <p:ph type="body" idx="1"/>
          </p:nvPr>
        </p:nvSpPr>
        <p:spPr>
          <a:xfrm>
            <a:off x="2804550" y="2984151"/>
            <a:ext cx="3902400" cy="210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You can simply ask each employee in charge of each state. However, it turns each of them doesn’t know the number of employees in each state either.</a:t>
            </a:r>
            <a:endParaRPr sz="2100"/>
          </a:p>
        </p:txBody>
      </p:sp>
      <p:sp>
        <p:nvSpPr>
          <p:cNvPr id="238" name="Google Shape;238;p34"/>
          <p:cNvSpPr/>
          <p:nvPr/>
        </p:nvSpPr>
        <p:spPr>
          <a:xfrm>
            <a:off x="3766800" y="112280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CEO</a:t>
            </a:r>
            <a:endParaRPr/>
          </a:p>
        </p:txBody>
      </p:sp>
      <p:sp>
        <p:nvSpPr>
          <p:cNvPr id="239" name="Google Shape;239;p34"/>
          <p:cNvSpPr/>
          <p:nvPr/>
        </p:nvSpPr>
        <p:spPr>
          <a:xfrm>
            <a:off x="5224150" y="22135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TX</a:t>
            </a:r>
            <a:endParaRPr/>
          </a:p>
        </p:txBody>
      </p:sp>
      <p:sp>
        <p:nvSpPr>
          <p:cNvPr id="240" name="Google Shape;240;p34"/>
          <p:cNvSpPr/>
          <p:nvPr/>
        </p:nvSpPr>
        <p:spPr>
          <a:xfrm>
            <a:off x="1178525" y="22135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WA</a:t>
            </a:r>
            <a:endParaRPr/>
          </a:p>
        </p:txBody>
      </p:sp>
      <p:sp>
        <p:nvSpPr>
          <p:cNvPr id="241" name="Google Shape;241;p34"/>
          <p:cNvSpPr/>
          <p:nvPr/>
        </p:nvSpPr>
        <p:spPr>
          <a:xfrm>
            <a:off x="6437375" y="22135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NY</a:t>
            </a:r>
            <a:endParaRPr/>
          </a:p>
        </p:txBody>
      </p:sp>
      <p:sp>
        <p:nvSpPr>
          <p:cNvPr id="242" name="Google Shape;242;p34"/>
          <p:cNvSpPr/>
          <p:nvPr/>
        </p:nvSpPr>
        <p:spPr>
          <a:xfrm>
            <a:off x="2550150" y="22135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 </a:t>
            </a:r>
            <a:endParaRPr/>
          </a:p>
        </p:txBody>
      </p:sp>
      <p:sp>
        <p:nvSpPr>
          <p:cNvPr id="243" name="Google Shape;243;p34"/>
          <p:cNvSpPr txBox="1"/>
          <p:nvPr/>
        </p:nvSpPr>
        <p:spPr>
          <a:xfrm>
            <a:off x="3670875" y="2176925"/>
            <a:ext cx="14085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cxnSp>
        <p:nvCxnSpPr>
          <p:cNvPr id="244" name="Google Shape;244;p34"/>
          <p:cNvCxnSpPr>
            <a:stCxn id="240" idx="0"/>
            <a:endCxn id="238" idx="4"/>
          </p:cNvCxnSpPr>
          <p:nvPr/>
        </p:nvCxnSpPr>
        <p:spPr>
          <a:xfrm rot="10800000" flipH="1">
            <a:off x="1581125" y="1839150"/>
            <a:ext cx="2588400" cy="3744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4"/>
          <p:cNvCxnSpPr>
            <a:stCxn id="242" idx="0"/>
            <a:endCxn id="238" idx="4"/>
          </p:cNvCxnSpPr>
          <p:nvPr/>
        </p:nvCxnSpPr>
        <p:spPr>
          <a:xfrm rot="10800000" flipH="1">
            <a:off x="2952750" y="1839150"/>
            <a:ext cx="1216800" cy="3744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4"/>
          <p:cNvCxnSpPr>
            <a:stCxn id="238" idx="4"/>
            <a:endCxn id="239" idx="1"/>
          </p:cNvCxnSpPr>
          <p:nvPr/>
        </p:nvCxnSpPr>
        <p:spPr>
          <a:xfrm>
            <a:off x="4169400" y="1839200"/>
            <a:ext cx="1172700" cy="4794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4"/>
          <p:cNvCxnSpPr>
            <a:stCxn id="238" idx="4"/>
            <a:endCxn id="241" idx="0"/>
          </p:cNvCxnSpPr>
          <p:nvPr/>
        </p:nvCxnSpPr>
        <p:spPr>
          <a:xfrm>
            <a:off x="4169400" y="1839200"/>
            <a:ext cx="2670600" cy="374400"/>
          </a:xfrm>
          <a:prstGeom prst="straightConnector1">
            <a:avLst/>
          </a:prstGeom>
          <a:noFill/>
          <a:ln w="9525" cap="flat" cmpd="sng">
            <a:solidFill>
              <a:schemeClr val="dk2"/>
            </a:solidFill>
            <a:prstDash val="solid"/>
            <a:round/>
            <a:headEnd type="none" w="med" len="med"/>
            <a:tailEnd type="none" w="med" len="med"/>
          </a:ln>
        </p:spPr>
      </p:cxnSp>
      <p:sp>
        <p:nvSpPr>
          <p:cNvPr id="248" name="Google Shape;248;p34"/>
          <p:cNvSpPr txBox="1"/>
          <p:nvPr/>
        </p:nvSpPr>
        <p:spPr>
          <a:xfrm>
            <a:off x="1420775" y="1802525"/>
            <a:ext cx="3207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249" name="Google Shape;249;p34"/>
          <p:cNvSpPr txBox="1"/>
          <p:nvPr/>
        </p:nvSpPr>
        <p:spPr>
          <a:xfrm>
            <a:off x="2795088" y="1784950"/>
            <a:ext cx="3207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250" name="Google Shape;250;p34"/>
          <p:cNvSpPr txBox="1"/>
          <p:nvPr/>
        </p:nvSpPr>
        <p:spPr>
          <a:xfrm>
            <a:off x="5466400" y="1784950"/>
            <a:ext cx="3207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251" name="Google Shape;251;p34"/>
          <p:cNvSpPr txBox="1"/>
          <p:nvPr/>
        </p:nvSpPr>
        <p:spPr>
          <a:xfrm>
            <a:off x="6681500" y="1836575"/>
            <a:ext cx="3207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sp>
        <p:nvSpPr>
          <p:cNvPr id="252" name="Google Shape;252;p34"/>
          <p:cNvSpPr/>
          <p:nvPr/>
        </p:nvSpPr>
        <p:spPr>
          <a:xfrm>
            <a:off x="1724756" y="1316697"/>
            <a:ext cx="1903450" cy="777125"/>
          </a:xfrm>
          <a:custGeom>
            <a:avLst/>
            <a:gdLst/>
            <a:ahLst/>
            <a:cxnLst/>
            <a:rect l="l" t="t" r="r" b="b"/>
            <a:pathLst>
              <a:path w="76138" h="31085" extrusionOk="0">
                <a:moveTo>
                  <a:pt x="76138" y="1542"/>
                </a:moveTo>
                <a:cubicBezTo>
                  <a:pt x="60957" y="24"/>
                  <a:pt x="44318" y="-1864"/>
                  <a:pt x="30465" y="4529"/>
                </a:cubicBezTo>
                <a:cubicBezTo>
                  <a:pt x="21446" y="8692"/>
                  <a:pt x="15874" y="18442"/>
                  <a:pt x="6989" y="22884"/>
                </a:cubicBezTo>
                <a:cubicBezTo>
                  <a:pt x="4007" y="24375"/>
                  <a:pt x="-1771" y="28210"/>
                  <a:pt x="586" y="30567"/>
                </a:cubicBezTo>
                <a:cubicBezTo>
                  <a:pt x="2109" y="32090"/>
                  <a:pt x="4836" y="29713"/>
                  <a:pt x="6989" y="29713"/>
                </a:cubicBezTo>
              </a:path>
            </a:pathLst>
          </a:custGeom>
          <a:noFill/>
          <a:ln w="9525" cap="flat" cmpd="sng">
            <a:solidFill>
              <a:schemeClr val="dk2"/>
            </a:solidFill>
            <a:prstDash val="solid"/>
            <a:round/>
            <a:headEnd type="none" w="med" len="med"/>
            <a:tailEnd type="none" w="med" len="med"/>
          </a:ln>
        </p:spPr>
      </p:sp>
      <p:sp>
        <p:nvSpPr>
          <p:cNvPr id="253" name="Google Shape;253;p34"/>
          <p:cNvSpPr/>
          <p:nvPr/>
        </p:nvSpPr>
        <p:spPr>
          <a:xfrm>
            <a:off x="3142568" y="1590000"/>
            <a:ext cx="496300" cy="604125"/>
          </a:xfrm>
          <a:custGeom>
            <a:avLst/>
            <a:gdLst/>
            <a:ahLst/>
            <a:cxnLst/>
            <a:rect l="l" t="t" r="r" b="b"/>
            <a:pathLst>
              <a:path w="19852" h="24165" extrusionOk="0">
                <a:moveTo>
                  <a:pt x="19852" y="0"/>
                </a:moveTo>
                <a:cubicBezTo>
                  <a:pt x="16708" y="6288"/>
                  <a:pt x="13322" y="13175"/>
                  <a:pt x="7473" y="17074"/>
                </a:cubicBezTo>
                <a:cubicBezTo>
                  <a:pt x="5174" y="18606"/>
                  <a:pt x="5541" y="23904"/>
                  <a:pt x="2778" y="23904"/>
                </a:cubicBezTo>
                <a:cubicBezTo>
                  <a:pt x="431" y="23904"/>
                  <a:pt x="-1029" y="18124"/>
                  <a:pt x="1070" y="17074"/>
                </a:cubicBezTo>
                <a:cubicBezTo>
                  <a:pt x="3046" y="16086"/>
                  <a:pt x="1217" y="21914"/>
                  <a:pt x="2778" y="23477"/>
                </a:cubicBezTo>
                <a:cubicBezTo>
                  <a:pt x="4699" y="25400"/>
                  <a:pt x="8170" y="22623"/>
                  <a:pt x="10888" y="22623"/>
                </a:cubicBezTo>
              </a:path>
            </a:pathLst>
          </a:custGeom>
          <a:noFill/>
          <a:ln w="9525" cap="flat" cmpd="sng">
            <a:solidFill>
              <a:schemeClr val="dk2"/>
            </a:solidFill>
            <a:prstDash val="solid"/>
            <a:round/>
            <a:headEnd type="none" w="med" len="med"/>
            <a:tailEnd type="none" w="med" len="med"/>
          </a:ln>
        </p:spPr>
      </p:sp>
      <p:sp>
        <p:nvSpPr>
          <p:cNvPr id="254" name="Google Shape;254;p34"/>
          <p:cNvSpPr/>
          <p:nvPr/>
        </p:nvSpPr>
        <p:spPr>
          <a:xfrm>
            <a:off x="4716650" y="1545158"/>
            <a:ext cx="1024425" cy="650125"/>
          </a:xfrm>
          <a:custGeom>
            <a:avLst/>
            <a:gdLst/>
            <a:ahLst/>
            <a:cxnLst/>
            <a:rect l="l" t="t" r="r" b="b"/>
            <a:pathLst>
              <a:path w="40977" h="26005" extrusionOk="0">
                <a:moveTo>
                  <a:pt x="0" y="87"/>
                </a:moveTo>
                <a:cubicBezTo>
                  <a:pt x="10803" y="87"/>
                  <a:pt x="25105" y="-1300"/>
                  <a:pt x="31587" y="7343"/>
                </a:cubicBezTo>
                <a:cubicBezTo>
                  <a:pt x="34320" y="10987"/>
                  <a:pt x="35002" y="16020"/>
                  <a:pt x="35002" y="20575"/>
                </a:cubicBezTo>
                <a:cubicBezTo>
                  <a:pt x="35002" y="22289"/>
                  <a:pt x="36001" y="24747"/>
                  <a:pt x="34575" y="25698"/>
                </a:cubicBezTo>
                <a:cubicBezTo>
                  <a:pt x="32733" y="26926"/>
                  <a:pt x="28313" y="19437"/>
                  <a:pt x="29879" y="21002"/>
                </a:cubicBezTo>
                <a:cubicBezTo>
                  <a:pt x="32089" y="23210"/>
                  <a:pt x="35026" y="26686"/>
                  <a:pt x="37989" y="25698"/>
                </a:cubicBezTo>
                <a:cubicBezTo>
                  <a:pt x="39424" y="25220"/>
                  <a:pt x="39624" y="22960"/>
                  <a:pt x="40977" y="22283"/>
                </a:cubicBezTo>
              </a:path>
            </a:pathLst>
          </a:custGeom>
          <a:noFill/>
          <a:ln w="9525" cap="flat" cmpd="sng">
            <a:solidFill>
              <a:schemeClr val="dk2"/>
            </a:solidFill>
            <a:prstDash val="solid"/>
            <a:round/>
            <a:headEnd type="none" w="med" len="med"/>
            <a:tailEnd type="none" w="med" len="med"/>
          </a:ln>
        </p:spPr>
      </p:sp>
      <p:sp>
        <p:nvSpPr>
          <p:cNvPr id="255" name="Google Shape;255;p34"/>
          <p:cNvSpPr/>
          <p:nvPr/>
        </p:nvSpPr>
        <p:spPr>
          <a:xfrm>
            <a:off x="4738000" y="1433444"/>
            <a:ext cx="1876225" cy="706525"/>
          </a:xfrm>
          <a:custGeom>
            <a:avLst/>
            <a:gdLst/>
            <a:ahLst/>
            <a:cxnLst/>
            <a:rect l="l" t="t" r="r" b="b"/>
            <a:pathLst>
              <a:path w="75049" h="28261" extrusionOk="0">
                <a:moveTo>
                  <a:pt x="0" y="713"/>
                </a:moveTo>
                <a:cubicBezTo>
                  <a:pt x="19736" y="713"/>
                  <a:pt x="41581" y="-2765"/>
                  <a:pt x="58905" y="6689"/>
                </a:cubicBezTo>
                <a:cubicBezTo>
                  <a:pt x="63726" y="9320"/>
                  <a:pt x="65895" y="15212"/>
                  <a:pt x="68722" y="19921"/>
                </a:cubicBezTo>
                <a:cubicBezTo>
                  <a:pt x="69739" y="21616"/>
                  <a:pt x="70561" y="23434"/>
                  <a:pt x="71710" y="25043"/>
                </a:cubicBezTo>
                <a:cubicBezTo>
                  <a:pt x="72306" y="25878"/>
                  <a:pt x="74443" y="27604"/>
                  <a:pt x="73417" y="27604"/>
                </a:cubicBezTo>
                <a:cubicBezTo>
                  <a:pt x="70759" y="27604"/>
                  <a:pt x="67613" y="23591"/>
                  <a:pt x="65734" y="25470"/>
                </a:cubicBezTo>
                <a:cubicBezTo>
                  <a:pt x="64785" y="26419"/>
                  <a:pt x="67847" y="27279"/>
                  <a:pt x="69149" y="27604"/>
                </a:cubicBezTo>
                <a:cubicBezTo>
                  <a:pt x="70806" y="28017"/>
                  <a:pt x="73063" y="28811"/>
                  <a:pt x="74271" y="27604"/>
                </a:cubicBezTo>
                <a:cubicBezTo>
                  <a:pt x="75684" y="26193"/>
                  <a:pt x="74698" y="23626"/>
                  <a:pt x="74698" y="21629"/>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Labelling our Tree</a:t>
            </a:r>
            <a:endParaRPr/>
          </a:p>
        </p:txBody>
      </p:sp>
      <p:sp>
        <p:nvSpPr>
          <p:cNvPr id="869" name="Google Shape;869;p88"/>
          <p:cNvSpPr txBox="1"/>
          <p:nvPr/>
        </p:nvSpPr>
        <p:spPr>
          <a:xfrm>
            <a:off x="7525450" y="3725525"/>
            <a:ext cx="1499400" cy="12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70" name="Google Shape;870;p88"/>
          <p:cNvSpPr txBox="1">
            <a:spLocks noGrp="1"/>
          </p:cNvSpPr>
          <p:nvPr>
            <p:ph type="body" idx="1"/>
          </p:nvPr>
        </p:nvSpPr>
        <p:spPr>
          <a:xfrm>
            <a:off x="360300" y="2315525"/>
            <a:ext cx="7459500" cy="253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least_branches = </a:t>
            </a:r>
            <a:r>
              <a:rPr lang="en" sz="1800">
                <a:solidFill>
                  <a:srgbClr val="FF9900"/>
                </a:solidFill>
                <a:latin typeface="Raleway"/>
                <a:ea typeface="Raleway"/>
                <a:cs typeface="Raleway"/>
                <a:sym typeface="Raleway"/>
              </a:rPr>
              <a:t>[least_tree(b) for b in t.branches]</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least_label = </a:t>
            </a:r>
            <a:r>
              <a:rPr lang="en" sz="1800">
                <a:solidFill>
                  <a:srgbClr val="FF9900"/>
                </a:solidFill>
                <a:latin typeface="Raleway"/>
                <a:ea typeface="Raleway"/>
                <a:cs typeface="Raleway"/>
                <a:sym typeface="Raleway"/>
              </a:rPr>
              <a:t>min([t.label + [lb.label for lb in least_branches])</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a:t>
            </a:r>
            <a:r>
              <a:rPr lang="en" sz="1800">
                <a:solidFill>
                  <a:srgbClr val="FF9900"/>
                </a:solidFill>
                <a:latin typeface="Raleway"/>
                <a:ea typeface="Raleway"/>
                <a:cs typeface="Raleway"/>
                <a:sym typeface="Raleway"/>
              </a:rPr>
              <a:t>new Tree(least_label, least_branches)</a:t>
            </a:r>
            <a:endParaRPr sz="1800">
              <a:solidFill>
                <a:schemeClr val="accent1"/>
              </a:solidFill>
              <a:latin typeface="Raleway"/>
              <a:ea typeface="Raleway"/>
              <a:cs typeface="Raleway"/>
              <a:sym typeface="Raleway"/>
            </a:endParaRPr>
          </a:p>
        </p:txBody>
      </p:sp>
      <p:sp>
        <p:nvSpPr>
          <p:cNvPr id="871" name="Google Shape;871;p88"/>
          <p:cNvSpPr txBox="1"/>
          <p:nvPr/>
        </p:nvSpPr>
        <p:spPr>
          <a:xfrm>
            <a:off x="6887700" y="152060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rgbClr val="FF9900"/>
              </a:solidFill>
              <a:latin typeface="Lato"/>
              <a:ea typeface="Lato"/>
              <a:cs typeface="Lato"/>
              <a:sym typeface="Lato"/>
            </a:endParaRPr>
          </a:p>
          <a:p>
            <a:pPr marL="457200" lvl="0" indent="-342900" algn="l" rtl="0">
              <a:spcBef>
                <a:spcPts val="0"/>
              </a:spcBef>
              <a:spcAft>
                <a:spcPts val="0"/>
              </a:spcAft>
              <a:buClr>
                <a:srgbClr val="FF9900"/>
              </a:buClr>
              <a:buSzPts val="1800"/>
              <a:buFont typeface="Lato"/>
              <a:buAutoNum type="arabicPeriod"/>
            </a:pPr>
            <a:r>
              <a:rPr lang="en" sz="1800" b="1">
                <a:solidFill>
                  <a:srgbClr val="FF9900"/>
                </a:solidFill>
                <a:latin typeface="Lato"/>
                <a:ea typeface="Lato"/>
                <a:cs typeface="Lato"/>
                <a:sym typeface="Lato"/>
              </a:rPr>
              <a:t>Label/Root</a:t>
            </a:r>
            <a:endParaRPr sz="1800" b="1">
              <a:solidFill>
                <a:srgbClr val="FF9900"/>
              </a:solidFill>
              <a:latin typeface="Lato"/>
              <a:ea typeface="Lato"/>
              <a:cs typeface="Lato"/>
              <a:sym typeface="Lato"/>
            </a:endParaRPr>
          </a:p>
        </p:txBody>
      </p:sp>
      <p:sp>
        <p:nvSpPr>
          <p:cNvPr id="872" name="Google Shape;872;p88"/>
          <p:cNvSpPr txBox="1"/>
          <p:nvPr/>
        </p:nvSpPr>
        <p:spPr>
          <a:xfrm>
            <a:off x="268375" y="932825"/>
            <a:ext cx="6364200" cy="205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Lato"/>
              <a:buChar char="●"/>
            </a:pPr>
            <a:r>
              <a:rPr lang="en" sz="1600" b="1">
                <a:solidFill>
                  <a:schemeClr val="accent1"/>
                </a:solidFill>
                <a:latin typeface="Lato"/>
                <a:ea typeface="Lato"/>
                <a:cs typeface="Lato"/>
                <a:sym typeface="Lato"/>
              </a:rPr>
              <a:t>Want our root nodes’ label to be the smallest value in the tree</a:t>
            </a:r>
            <a:endParaRPr sz="1600" b="1">
              <a:solidFill>
                <a:schemeClr val="accent1"/>
              </a:solidFill>
              <a:latin typeface="Lato"/>
              <a:ea typeface="Lato"/>
              <a:cs typeface="Lato"/>
              <a:sym typeface="Lato"/>
            </a:endParaRPr>
          </a:p>
          <a:p>
            <a:pPr marL="914400" marR="0" lvl="1"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Two options:</a:t>
            </a:r>
            <a:endParaRPr sz="1600">
              <a:latin typeface="Lato"/>
              <a:ea typeface="Lato"/>
              <a:cs typeface="Lato"/>
              <a:sym typeface="Lato"/>
            </a:endParaRPr>
          </a:p>
          <a:p>
            <a:pPr marL="1371600" marR="0" lvl="2" indent="-330200" algn="l" rtl="0">
              <a:lnSpc>
                <a:spcPct val="150000"/>
              </a:lnSpc>
              <a:spcBef>
                <a:spcPts val="0"/>
              </a:spcBef>
              <a:spcAft>
                <a:spcPts val="0"/>
              </a:spcAft>
              <a:buClr>
                <a:srgbClr val="000000"/>
              </a:buClr>
              <a:buSzPts val="1600"/>
              <a:buFont typeface="Lato"/>
              <a:buChar char="■"/>
            </a:pPr>
            <a:r>
              <a:rPr lang="en" sz="1600">
                <a:solidFill>
                  <a:schemeClr val="dk1"/>
                </a:solidFill>
                <a:latin typeface="Lato"/>
                <a:ea typeface="Lato"/>
                <a:cs typeface="Lato"/>
                <a:sym typeface="Lato"/>
              </a:rPr>
              <a:t>Smallest label out of the root nodes in the branches</a:t>
            </a:r>
            <a:endParaRPr sz="1600">
              <a:solidFill>
                <a:schemeClr val="dk1"/>
              </a:solidFill>
              <a:latin typeface="Lato"/>
              <a:ea typeface="Lato"/>
              <a:cs typeface="Lato"/>
              <a:sym typeface="Lato"/>
            </a:endParaRPr>
          </a:p>
          <a:p>
            <a:pPr marL="1371600" marR="0" lvl="2" indent="-330200" algn="l" rtl="0">
              <a:lnSpc>
                <a:spcPct val="150000"/>
              </a:lnSpc>
              <a:spcBef>
                <a:spcPts val="0"/>
              </a:spcBef>
              <a:spcAft>
                <a:spcPts val="0"/>
              </a:spcAft>
              <a:buClr>
                <a:srgbClr val="000000"/>
              </a:buClr>
              <a:buSzPts val="1600"/>
              <a:buFont typeface="Lato"/>
              <a:buChar char="■"/>
            </a:pPr>
            <a:r>
              <a:rPr lang="en" sz="1600">
                <a:latin typeface="Lato"/>
                <a:ea typeface="Lato"/>
                <a:cs typeface="Lato"/>
                <a:sym typeface="Lato"/>
              </a:rPr>
              <a:t>The root node already has the smallest label</a:t>
            </a:r>
            <a:r>
              <a:rPr lang="en" sz="1600" b="1">
                <a:solidFill>
                  <a:schemeClr val="accent1"/>
                </a:solidFill>
                <a:latin typeface="Lato"/>
                <a:ea typeface="Lato"/>
                <a:cs typeface="Lato"/>
                <a:sym typeface="Lato"/>
              </a:rPr>
              <a:t> </a:t>
            </a:r>
            <a:endParaRPr sz="1600" b="1">
              <a:solidFill>
                <a:schemeClr val="accent1"/>
              </a:solidFill>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8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chemeClr val="dk1"/>
                </a:solidFill>
              </a:rPr>
              <a:t>Problem 2 - Final Step</a:t>
            </a:r>
            <a:endParaRPr/>
          </a:p>
        </p:txBody>
      </p:sp>
      <p:sp>
        <p:nvSpPr>
          <p:cNvPr id="878" name="Google Shape;878;p89"/>
          <p:cNvSpPr txBox="1"/>
          <p:nvPr/>
        </p:nvSpPr>
        <p:spPr>
          <a:xfrm>
            <a:off x="5379125" y="4411325"/>
            <a:ext cx="36909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Adapted from Albert Wu’s max_tree problem</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Albertwu.org :)</a:t>
            </a:r>
            <a:endParaRPr>
              <a:latin typeface="Lato"/>
              <a:ea typeface="Lato"/>
              <a:cs typeface="Lato"/>
              <a:sym typeface="Lato"/>
            </a:endParaRPr>
          </a:p>
        </p:txBody>
      </p:sp>
      <p:sp>
        <p:nvSpPr>
          <p:cNvPr id="879" name="Google Shape;879;p89"/>
          <p:cNvSpPr txBox="1">
            <a:spLocks noGrp="1"/>
          </p:cNvSpPr>
          <p:nvPr>
            <p:ph type="body" idx="1"/>
          </p:nvPr>
        </p:nvSpPr>
        <p:spPr>
          <a:xfrm>
            <a:off x="180300" y="2034250"/>
            <a:ext cx="8835000" cy="301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accent1"/>
                </a:solidFill>
                <a:latin typeface="Raleway"/>
                <a:ea typeface="Raleway"/>
                <a:cs typeface="Raleway"/>
                <a:sym typeface="Raleway"/>
              </a:rPr>
              <a:t>def least_tree(t):</a:t>
            </a:r>
            <a:endParaRPr sz="1800">
              <a:solidFill>
                <a:schemeClr val="accent1"/>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if </a:t>
            </a:r>
            <a:r>
              <a:rPr lang="en" sz="1800">
                <a:solidFill>
                  <a:srgbClr val="FF9900"/>
                </a:solidFill>
                <a:latin typeface="Raleway"/>
                <a:ea typeface="Raleway"/>
                <a:cs typeface="Raleway"/>
                <a:sym typeface="Raleway"/>
              </a:rPr>
              <a:t>t.is_leaf():</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a:t>
            </a:r>
            <a:r>
              <a:rPr lang="en" sz="1800">
                <a:solidFill>
                  <a:srgbClr val="FF9900"/>
                </a:solidFill>
                <a:latin typeface="Raleway"/>
                <a:ea typeface="Raleway"/>
                <a:cs typeface="Raleway"/>
                <a:sym typeface="Raleway"/>
              </a:rPr>
              <a:t>return Tree(t.label)</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else:</a:t>
            </a:r>
            <a:endParaRPr sz="1800">
              <a:solidFill>
                <a:srgbClr val="FF9900"/>
              </a:solidFill>
              <a:latin typeface="Raleway"/>
              <a:ea typeface="Raleway"/>
              <a:cs typeface="Raleway"/>
              <a:sym typeface="Raleway"/>
            </a:endParaRPr>
          </a:p>
          <a:p>
            <a:pPr marL="0" lvl="0" indent="0" algn="l" rtl="0">
              <a:spcBef>
                <a:spcPts val="600"/>
              </a:spcBef>
              <a:spcAft>
                <a:spcPts val="0"/>
              </a:spcAft>
              <a:buNone/>
            </a:pPr>
            <a:r>
              <a:rPr lang="en" sz="1800">
                <a:solidFill>
                  <a:schemeClr val="accent1"/>
                </a:solidFill>
                <a:latin typeface="Raleway"/>
                <a:ea typeface="Raleway"/>
                <a:cs typeface="Raleway"/>
                <a:sym typeface="Raleway"/>
              </a:rPr>
              <a:t>	return </a:t>
            </a:r>
            <a:r>
              <a:rPr lang="en" sz="1400">
                <a:solidFill>
                  <a:srgbClr val="FF9900"/>
                </a:solidFill>
                <a:latin typeface="Raleway"/>
                <a:ea typeface="Raleway"/>
                <a:cs typeface="Raleway"/>
                <a:sym typeface="Raleway"/>
              </a:rPr>
              <a:t>new Tree(min([t.label + [lb.label for lb in least_branches]), [least_tree(b) for b in t.branches])</a:t>
            </a:r>
            <a:endParaRPr sz="1400">
              <a:solidFill>
                <a:schemeClr val="accent1"/>
              </a:solidFill>
              <a:latin typeface="Raleway"/>
              <a:ea typeface="Raleway"/>
              <a:cs typeface="Raleway"/>
              <a:sym typeface="Raleway"/>
            </a:endParaRPr>
          </a:p>
        </p:txBody>
      </p:sp>
      <p:sp>
        <p:nvSpPr>
          <p:cNvPr id="880" name="Google Shape;880;p89"/>
          <p:cNvSpPr txBox="1"/>
          <p:nvPr/>
        </p:nvSpPr>
        <p:spPr>
          <a:xfrm>
            <a:off x="6849750" y="248950"/>
            <a:ext cx="2078400" cy="14043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latin typeface="Lato"/>
                <a:ea typeface="Lato"/>
                <a:cs typeface="Lato"/>
                <a:sym typeface="Lato"/>
              </a:rPr>
              <a:t>Tree Checklist:</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Leaves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Branches</a:t>
            </a:r>
            <a:endParaRPr sz="1800" b="1">
              <a:solidFill>
                <a:schemeClr val="accent3"/>
              </a:solidFill>
              <a:latin typeface="Lato"/>
              <a:ea typeface="Lato"/>
              <a:cs typeface="Lato"/>
              <a:sym typeface="Lato"/>
            </a:endParaRPr>
          </a:p>
          <a:p>
            <a:pPr marL="457200" lvl="0" indent="-342900" algn="l" rtl="0">
              <a:spcBef>
                <a:spcPts val="0"/>
              </a:spcBef>
              <a:spcAft>
                <a:spcPts val="0"/>
              </a:spcAft>
              <a:buClr>
                <a:schemeClr val="accent3"/>
              </a:buClr>
              <a:buSzPts val="1800"/>
              <a:buFont typeface="Lato"/>
              <a:buAutoNum type="arabicPeriod"/>
            </a:pPr>
            <a:r>
              <a:rPr lang="en" sz="1800" b="1">
                <a:solidFill>
                  <a:schemeClr val="accent3"/>
                </a:solidFill>
                <a:latin typeface="Lato"/>
                <a:ea typeface="Lato"/>
                <a:cs typeface="Lato"/>
                <a:sym typeface="Lato"/>
              </a:rPr>
              <a:t>Label/Root</a:t>
            </a:r>
            <a:endParaRPr sz="1800" b="1">
              <a:solidFill>
                <a:schemeClr val="accent3"/>
              </a:solidFill>
              <a:latin typeface="Lato"/>
              <a:ea typeface="Lato"/>
              <a:cs typeface="Lato"/>
              <a:sym typeface="Lato"/>
            </a:endParaRPr>
          </a:p>
        </p:txBody>
      </p:sp>
      <p:sp>
        <p:nvSpPr>
          <p:cNvPr id="881" name="Google Shape;881;p89"/>
          <p:cNvSpPr txBox="1"/>
          <p:nvPr/>
        </p:nvSpPr>
        <p:spPr>
          <a:xfrm>
            <a:off x="249375" y="932825"/>
            <a:ext cx="6364200" cy="20526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000000"/>
              </a:buClr>
              <a:buSzPts val="1600"/>
              <a:buFont typeface="Lato"/>
              <a:buChar char="●"/>
            </a:pPr>
            <a:r>
              <a:rPr lang="en" sz="1600" b="1">
                <a:solidFill>
                  <a:schemeClr val="accent1"/>
                </a:solidFill>
                <a:latin typeface="Lato"/>
                <a:ea typeface="Lato"/>
                <a:cs typeface="Lato"/>
                <a:sym typeface="Lato"/>
              </a:rPr>
              <a:t>The last step is to condense our code to fit the given structure</a:t>
            </a:r>
            <a:endParaRPr sz="1600" b="1">
              <a:solidFill>
                <a:schemeClr val="accent1"/>
              </a:solidFill>
              <a:latin typeface="Lato"/>
              <a:ea typeface="Lato"/>
              <a:cs typeface="Lato"/>
              <a:sym typeface="Lato"/>
            </a:endParaRPr>
          </a:p>
          <a:p>
            <a:pPr marL="457200" marR="0" lvl="0" indent="-330200" algn="l" rtl="0">
              <a:lnSpc>
                <a:spcPct val="150000"/>
              </a:lnSpc>
              <a:spcBef>
                <a:spcPts val="0"/>
              </a:spcBef>
              <a:spcAft>
                <a:spcPts val="0"/>
              </a:spcAft>
              <a:buSzPts val="1600"/>
              <a:buFont typeface="Lato"/>
              <a:buChar char="●"/>
            </a:pPr>
            <a:r>
              <a:rPr lang="en" sz="1600">
                <a:latin typeface="Lato"/>
                <a:ea typeface="Lato"/>
                <a:cs typeface="Lato"/>
                <a:sym typeface="Lato"/>
              </a:rPr>
              <a:t>Plug in values of least_label and least_branches!</a:t>
            </a:r>
            <a:endParaRPr sz="1600">
              <a:latin typeface="Lato"/>
              <a:ea typeface="Lato"/>
              <a:cs typeface="Lato"/>
              <a:sym typeface="Lato"/>
            </a:endParaRPr>
          </a:p>
          <a:p>
            <a:pPr marL="0" lvl="0" indent="0" algn="l" rtl="0">
              <a:lnSpc>
                <a:spcPct val="150000"/>
              </a:lnSpc>
              <a:spcBef>
                <a:spcPts val="0"/>
              </a:spcBef>
              <a:spcAft>
                <a:spcPts val="0"/>
              </a:spcAft>
              <a:buNone/>
            </a:pPr>
            <a:endParaRPr sz="1600">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90"/>
          <p:cNvSpPr txBox="1">
            <a:spLocks noGrp="1"/>
          </p:cNvSpPr>
          <p:nvPr>
            <p:ph type="ctrTitle"/>
          </p:nvPr>
        </p:nvSpPr>
        <p:spPr>
          <a:xfrm>
            <a:off x="563875" y="12679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NONLOCAL + ORDERS OF GROWTH</a:t>
            </a:r>
            <a:endParaRPr/>
          </a:p>
        </p:txBody>
      </p:sp>
      <p:sp>
        <p:nvSpPr>
          <p:cNvPr id="887" name="Google Shape;887;p90"/>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1"/>
          <p:cNvSpPr txBox="1">
            <a:spLocks noGrp="1"/>
          </p:cNvSpPr>
          <p:nvPr>
            <p:ph type="title"/>
          </p:nvPr>
        </p:nvSpPr>
        <p:spPr>
          <a:xfrm>
            <a:off x="893700" y="712113"/>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variable can be declared NONLOCAL only if:</a:t>
            </a:r>
            <a:endParaRPr/>
          </a:p>
        </p:txBody>
      </p:sp>
      <p:sp>
        <p:nvSpPr>
          <p:cNvPr id="893" name="Google Shape;893;p91"/>
          <p:cNvSpPr txBox="1">
            <a:spLocks noGrp="1"/>
          </p:cNvSpPr>
          <p:nvPr>
            <p:ph type="body" idx="1"/>
          </p:nvPr>
        </p:nvSpPr>
        <p:spPr>
          <a:xfrm>
            <a:off x="893700" y="2202400"/>
            <a:ext cx="23712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1. Doesn’t exist in current frame</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2"/>
          <p:cNvSpPr txBox="1">
            <a:spLocks noGrp="1"/>
          </p:cNvSpPr>
          <p:nvPr>
            <p:ph type="title"/>
          </p:nvPr>
        </p:nvSpPr>
        <p:spPr>
          <a:xfrm>
            <a:off x="893700" y="712113"/>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variable can be declared NONLOCAL only if:</a:t>
            </a:r>
            <a:endParaRPr/>
          </a:p>
        </p:txBody>
      </p:sp>
      <p:sp>
        <p:nvSpPr>
          <p:cNvPr id="899" name="Google Shape;899;p92"/>
          <p:cNvSpPr txBox="1">
            <a:spLocks noGrp="1"/>
          </p:cNvSpPr>
          <p:nvPr>
            <p:ph type="body" idx="1"/>
          </p:nvPr>
        </p:nvSpPr>
        <p:spPr>
          <a:xfrm>
            <a:off x="893700" y="2202400"/>
            <a:ext cx="23712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1. Doesn’t exist in current frame</a:t>
            </a:r>
            <a:endParaRPr sz="2000"/>
          </a:p>
        </p:txBody>
      </p:sp>
      <p:sp>
        <p:nvSpPr>
          <p:cNvPr id="900" name="Google Shape;900;p92"/>
          <p:cNvSpPr txBox="1">
            <a:spLocks noGrp="1"/>
          </p:cNvSpPr>
          <p:nvPr>
            <p:ph type="body" idx="2"/>
          </p:nvPr>
        </p:nvSpPr>
        <p:spPr>
          <a:xfrm>
            <a:off x="3386400" y="2202525"/>
            <a:ext cx="26688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2. Exists in parent (or grandparent, grand-grandparent) frame</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3"/>
          <p:cNvSpPr txBox="1">
            <a:spLocks noGrp="1"/>
          </p:cNvSpPr>
          <p:nvPr>
            <p:ph type="title"/>
          </p:nvPr>
        </p:nvSpPr>
        <p:spPr>
          <a:xfrm>
            <a:off x="893700" y="712113"/>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variable can be declared NONLOCAL only if:</a:t>
            </a:r>
            <a:endParaRPr/>
          </a:p>
        </p:txBody>
      </p:sp>
      <p:sp>
        <p:nvSpPr>
          <p:cNvPr id="906" name="Google Shape;906;p93"/>
          <p:cNvSpPr txBox="1">
            <a:spLocks noGrp="1"/>
          </p:cNvSpPr>
          <p:nvPr>
            <p:ph type="body" idx="1"/>
          </p:nvPr>
        </p:nvSpPr>
        <p:spPr>
          <a:xfrm>
            <a:off x="893700" y="2202400"/>
            <a:ext cx="23712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1. Doesn’t exist in current frame</a:t>
            </a:r>
            <a:endParaRPr sz="2000"/>
          </a:p>
        </p:txBody>
      </p:sp>
      <p:sp>
        <p:nvSpPr>
          <p:cNvPr id="907" name="Google Shape;907;p93"/>
          <p:cNvSpPr txBox="1">
            <a:spLocks noGrp="1"/>
          </p:cNvSpPr>
          <p:nvPr>
            <p:ph type="body" idx="2"/>
          </p:nvPr>
        </p:nvSpPr>
        <p:spPr>
          <a:xfrm>
            <a:off x="3264900" y="2202525"/>
            <a:ext cx="24927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2. Exists in parent (or grandparent, grand-grandparent) frame</a:t>
            </a:r>
            <a:endParaRPr sz="2000"/>
          </a:p>
        </p:txBody>
      </p:sp>
      <p:sp>
        <p:nvSpPr>
          <p:cNvPr id="908" name="Google Shape;908;p93"/>
          <p:cNvSpPr txBox="1">
            <a:spLocks noGrp="1"/>
          </p:cNvSpPr>
          <p:nvPr>
            <p:ph type="body" idx="3"/>
          </p:nvPr>
        </p:nvSpPr>
        <p:spPr>
          <a:xfrm>
            <a:off x="5879100" y="2202450"/>
            <a:ext cx="2371200" cy="27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3. Not a global variable (i.e. not found in the global frame</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94"/>
          <p:cNvSpPr txBox="1">
            <a:spLocks noGrp="1"/>
          </p:cNvSpPr>
          <p:nvPr>
            <p:ph type="title"/>
          </p:nvPr>
        </p:nvSpPr>
        <p:spPr>
          <a:xfrm>
            <a:off x="893700" y="657413"/>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Nonlocal (continued)</a:t>
            </a:r>
            <a:endParaRPr/>
          </a:p>
        </p:txBody>
      </p:sp>
      <p:sp>
        <p:nvSpPr>
          <p:cNvPr id="914" name="Google Shape;914;p94"/>
          <p:cNvSpPr txBox="1">
            <a:spLocks noGrp="1"/>
          </p:cNvSpPr>
          <p:nvPr>
            <p:ph type="body" idx="1"/>
          </p:nvPr>
        </p:nvSpPr>
        <p:spPr>
          <a:xfrm>
            <a:off x="893700" y="1819375"/>
            <a:ext cx="6930900" cy="108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solidFill>
                  <a:srgbClr val="434343"/>
                </a:solidFill>
                <a:latin typeface="Roboto"/>
                <a:ea typeface="Roboto"/>
                <a:cs typeface="Roboto"/>
                <a:sym typeface="Roboto"/>
              </a:rPr>
              <a:t>Once a variable is declared </a:t>
            </a:r>
            <a:r>
              <a:rPr lang="en" sz="1800">
                <a:solidFill>
                  <a:srgbClr val="434343"/>
                </a:solidFill>
                <a:latin typeface="Consolas"/>
                <a:ea typeface="Consolas"/>
                <a:cs typeface="Consolas"/>
                <a:sym typeface="Consolas"/>
              </a:rPr>
              <a:t>nonlocal</a:t>
            </a:r>
            <a:r>
              <a:rPr lang="en" sz="1800">
                <a:solidFill>
                  <a:srgbClr val="434343"/>
                </a:solidFill>
                <a:latin typeface="Roboto"/>
                <a:ea typeface="Roboto"/>
                <a:cs typeface="Roboto"/>
                <a:sym typeface="Roboto"/>
              </a:rPr>
              <a:t>, any attempt to reassign it will reassign the </a:t>
            </a:r>
            <a:r>
              <a:rPr lang="en" sz="1800" b="1">
                <a:solidFill>
                  <a:srgbClr val="434343"/>
                </a:solidFill>
                <a:latin typeface="Roboto"/>
                <a:ea typeface="Roboto"/>
                <a:cs typeface="Roboto"/>
                <a:sym typeface="Roboto"/>
              </a:rPr>
              <a:t>first</a:t>
            </a:r>
            <a:r>
              <a:rPr lang="en" sz="1800">
                <a:solidFill>
                  <a:srgbClr val="434343"/>
                </a:solidFill>
                <a:latin typeface="Roboto"/>
                <a:ea typeface="Roboto"/>
                <a:cs typeface="Roboto"/>
                <a:sym typeface="Roboto"/>
              </a:rPr>
              <a:t> instance of the variable in the parent frame.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95"/>
          <p:cNvSpPr txBox="1">
            <a:spLocks noGrp="1"/>
          </p:cNvSpPr>
          <p:nvPr>
            <p:ph type="title"/>
          </p:nvPr>
        </p:nvSpPr>
        <p:spPr>
          <a:xfrm>
            <a:off x="893700" y="804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Nonlocal (continued)</a:t>
            </a:r>
            <a:endParaRPr/>
          </a:p>
        </p:txBody>
      </p:sp>
      <p:sp>
        <p:nvSpPr>
          <p:cNvPr id="920" name="Google Shape;920;p95"/>
          <p:cNvSpPr txBox="1">
            <a:spLocks noGrp="1"/>
          </p:cNvSpPr>
          <p:nvPr>
            <p:ph type="body" idx="1"/>
          </p:nvPr>
        </p:nvSpPr>
        <p:spPr>
          <a:xfrm>
            <a:off x="893700" y="1746550"/>
            <a:ext cx="6930900" cy="227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Roboto"/>
                <a:ea typeface="Roboto"/>
                <a:cs typeface="Roboto"/>
                <a:sym typeface="Roboto"/>
              </a:rPr>
              <a:t>Once a variable is declared </a:t>
            </a:r>
            <a:r>
              <a:rPr lang="en" sz="1800">
                <a:solidFill>
                  <a:srgbClr val="434343"/>
                </a:solidFill>
                <a:latin typeface="Consolas"/>
                <a:ea typeface="Consolas"/>
                <a:cs typeface="Consolas"/>
                <a:sym typeface="Consolas"/>
              </a:rPr>
              <a:t>nonlocal</a:t>
            </a:r>
            <a:r>
              <a:rPr lang="en" sz="1800">
                <a:solidFill>
                  <a:srgbClr val="434343"/>
                </a:solidFill>
                <a:latin typeface="Roboto"/>
                <a:ea typeface="Roboto"/>
                <a:cs typeface="Roboto"/>
                <a:sym typeface="Roboto"/>
              </a:rPr>
              <a:t>, any attempt to reassign it will reassign the </a:t>
            </a:r>
            <a:r>
              <a:rPr lang="en" sz="1800" b="1">
                <a:solidFill>
                  <a:srgbClr val="434343"/>
                </a:solidFill>
                <a:latin typeface="Roboto"/>
                <a:ea typeface="Roboto"/>
                <a:cs typeface="Roboto"/>
                <a:sym typeface="Roboto"/>
              </a:rPr>
              <a:t>first</a:t>
            </a:r>
            <a:r>
              <a:rPr lang="en" sz="1800">
                <a:solidFill>
                  <a:srgbClr val="434343"/>
                </a:solidFill>
                <a:latin typeface="Roboto"/>
                <a:ea typeface="Roboto"/>
                <a:cs typeface="Roboto"/>
                <a:sym typeface="Roboto"/>
              </a:rPr>
              <a:t> instance of the variable in the parent frame.</a:t>
            </a:r>
            <a:endParaRPr sz="1800">
              <a:solidFill>
                <a:srgbClr val="434343"/>
              </a:solidFill>
              <a:latin typeface="Roboto"/>
              <a:ea typeface="Roboto"/>
              <a:cs typeface="Roboto"/>
              <a:sym typeface="Roboto"/>
            </a:endParaRPr>
          </a:p>
          <a:p>
            <a:pPr marL="0" lvl="0" indent="0" algn="l" rtl="0">
              <a:spcBef>
                <a:spcPts val="1600"/>
              </a:spcBef>
              <a:spcAft>
                <a:spcPts val="0"/>
              </a:spcAft>
              <a:buNone/>
            </a:pPr>
            <a:endParaRPr sz="1800">
              <a:solidFill>
                <a:srgbClr val="434343"/>
              </a:solidFill>
              <a:latin typeface="Roboto"/>
              <a:ea typeface="Roboto"/>
              <a:cs typeface="Roboto"/>
              <a:sym typeface="Roboto"/>
            </a:endParaRPr>
          </a:p>
          <a:p>
            <a:pPr marL="0" lvl="0" indent="0" algn="l" rtl="0">
              <a:spcBef>
                <a:spcPts val="1600"/>
              </a:spcBef>
              <a:spcAft>
                <a:spcPts val="1600"/>
              </a:spcAft>
              <a:buNone/>
            </a:pPr>
            <a:r>
              <a:rPr lang="en" sz="1800" b="1">
                <a:solidFill>
                  <a:srgbClr val="434343"/>
                </a:solidFill>
                <a:latin typeface="Roboto"/>
                <a:ea typeface="Roboto"/>
                <a:cs typeface="Roboto"/>
                <a:sym typeface="Roboto"/>
              </a:rPr>
              <a:t>This means we will be searching through the chain of parent frames starting from our local frame.</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96"/>
          <p:cNvSpPr txBox="1">
            <a:spLocks noGrp="1"/>
          </p:cNvSpPr>
          <p:nvPr>
            <p:ph type="title" idx="4294967295"/>
          </p:nvPr>
        </p:nvSpPr>
        <p:spPr>
          <a:xfrm>
            <a:off x="5207025" y="872963"/>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WWPD: The Office</a:t>
            </a:r>
            <a:endParaRPr sz="3000">
              <a:solidFill>
                <a:srgbClr val="FFFFFF"/>
              </a:solidFill>
            </a:endParaRPr>
          </a:p>
        </p:txBody>
      </p:sp>
      <p:pic>
        <p:nvPicPr>
          <p:cNvPr id="926" name="Google Shape;926;p96"/>
          <p:cNvPicPr preferRelativeResize="0"/>
          <p:nvPr/>
        </p:nvPicPr>
        <p:blipFill>
          <a:blip r:embed="rId3">
            <a:alphaModFix/>
          </a:blip>
          <a:stretch>
            <a:fillRect/>
          </a:stretch>
        </p:blipFill>
        <p:spPr>
          <a:xfrm>
            <a:off x="394075" y="451150"/>
            <a:ext cx="4550625" cy="3969700"/>
          </a:xfrm>
          <a:prstGeom prst="rect">
            <a:avLst/>
          </a:prstGeom>
          <a:noFill/>
          <a:ln>
            <a:noFill/>
          </a:ln>
        </p:spPr>
      </p:pic>
      <p:pic>
        <p:nvPicPr>
          <p:cNvPr id="927" name="Google Shape;927;p96"/>
          <p:cNvPicPr preferRelativeResize="0"/>
          <p:nvPr/>
        </p:nvPicPr>
        <p:blipFill rotWithShape="1">
          <a:blip r:embed="rId4">
            <a:alphaModFix/>
          </a:blip>
          <a:srcRect b="6200"/>
          <a:stretch/>
        </p:blipFill>
        <p:spPr>
          <a:xfrm>
            <a:off x="5514025" y="1823625"/>
            <a:ext cx="2841000" cy="2277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97"/>
          <p:cNvSpPr txBox="1"/>
          <p:nvPr/>
        </p:nvSpPr>
        <p:spPr>
          <a:xfrm>
            <a:off x="4900325" y="3775525"/>
            <a:ext cx="5798100" cy="11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20253"/>
                </a:solidFill>
                <a:highlight>
                  <a:schemeClr val="accent6"/>
                </a:highlight>
                <a:latin typeface="Lato"/>
                <a:ea typeface="Lato"/>
                <a:cs typeface="Lato"/>
                <a:sym typeface="Lato"/>
              </a:rPr>
              <a:t>Error: name 'jim' is parameter</a:t>
            </a:r>
            <a:endParaRPr sz="2400">
              <a:solidFill>
                <a:srgbClr val="F20253"/>
              </a:solidFill>
              <a:highlight>
                <a:schemeClr val="accent6"/>
              </a:highlight>
              <a:latin typeface="Lato"/>
              <a:ea typeface="Lato"/>
              <a:cs typeface="Lato"/>
              <a:sym typeface="Lato"/>
            </a:endParaRPr>
          </a:p>
        </p:txBody>
      </p:sp>
      <p:pic>
        <p:nvPicPr>
          <p:cNvPr id="933" name="Google Shape;933;p97"/>
          <p:cNvPicPr preferRelativeResize="0"/>
          <p:nvPr/>
        </p:nvPicPr>
        <p:blipFill>
          <a:blip r:embed="rId3">
            <a:alphaModFix/>
          </a:blip>
          <a:stretch>
            <a:fillRect/>
          </a:stretch>
        </p:blipFill>
        <p:spPr>
          <a:xfrm>
            <a:off x="704850" y="925550"/>
            <a:ext cx="3867150" cy="3373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261" name="Google Shape;261;p35"/>
          <p:cNvSpPr txBox="1">
            <a:spLocks noGrp="1"/>
          </p:cNvSpPr>
          <p:nvPr>
            <p:ph type="body" idx="1"/>
          </p:nvPr>
        </p:nvSpPr>
        <p:spPr>
          <a:xfrm>
            <a:off x="4850525" y="2615950"/>
            <a:ext cx="3978900" cy="238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Such asking keeps going until it reaches an individual employee at a local store (e.g. Berkeley McDonalds). Since there are no more employees below. The employee informs the supervisor that there has to be at least 1 employee (Base Case), counting him/herself as 1.</a:t>
            </a:r>
            <a:endParaRPr sz="1800"/>
          </a:p>
        </p:txBody>
      </p:sp>
      <p:sp>
        <p:nvSpPr>
          <p:cNvPr id="262" name="Google Shape;262;p35"/>
          <p:cNvSpPr/>
          <p:nvPr/>
        </p:nvSpPr>
        <p:spPr>
          <a:xfrm>
            <a:off x="3766800" y="9093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CEO</a:t>
            </a:r>
            <a:endParaRPr/>
          </a:p>
        </p:txBody>
      </p:sp>
      <p:sp>
        <p:nvSpPr>
          <p:cNvPr id="263" name="Google Shape;263;p35"/>
          <p:cNvSpPr/>
          <p:nvPr/>
        </p:nvSpPr>
        <p:spPr>
          <a:xfrm>
            <a:off x="522415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TX</a:t>
            </a:r>
            <a:endParaRPr/>
          </a:p>
        </p:txBody>
      </p:sp>
      <p:sp>
        <p:nvSpPr>
          <p:cNvPr id="264" name="Google Shape;264;p35"/>
          <p:cNvSpPr/>
          <p:nvPr/>
        </p:nvSpPr>
        <p:spPr>
          <a:xfrm>
            <a:off x="117852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WA</a:t>
            </a:r>
            <a:endParaRPr/>
          </a:p>
        </p:txBody>
      </p:sp>
      <p:sp>
        <p:nvSpPr>
          <p:cNvPr id="265" name="Google Shape;265;p35"/>
          <p:cNvSpPr/>
          <p:nvPr/>
        </p:nvSpPr>
        <p:spPr>
          <a:xfrm>
            <a:off x="643737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NY</a:t>
            </a:r>
            <a:endParaRPr/>
          </a:p>
        </p:txBody>
      </p:sp>
      <p:sp>
        <p:nvSpPr>
          <p:cNvPr id="266" name="Google Shape;266;p35"/>
          <p:cNvSpPr/>
          <p:nvPr/>
        </p:nvSpPr>
        <p:spPr>
          <a:xfrm>
            <a:off x="257150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 </a:t>
            </a:r>
            <a:endParaRPr/>
          </a:p>
        </p:txBody>
      </p:sp>
      <p:sp>
        <p:nvSpPr>
          <p:cNvPr id="267" name="Google Shape;267;p35"/>
          <p:cNvSpPr txBox="1"/>
          <p:nvPr/>
        </p:nvSpPr>
        <p:spPr>
          <a:xfrm>
            <a:off x="3670875" y="2176925"/>
            <a:ext cx="14085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cxnSp>
        <p:nvCxnSpPr>
          <p:cNvPr id="268" name="Google Shape;268;p35"/>
          <p:cNvCxnSpPr>
            <a:stCxn id="264" idx="0"/>
            <a:endCxn id="262" idx="4"/>
          </p:cNvCxnSpPr>
          <p:nvPr/>
        </p:nvCxnSpPr>
        <p:spPr>
          <a:xfrm rot="10800000" flipH="1">
            <a:off x="1581125" y="1625675"/>
            <a:ext cx="2588400" cy="4278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35"/>
          <p:cNvCxnSpPr>
            <a:stCxn id="266" idx="0"/>
            <a:endCxn id="262" idx="4"/>
          </p:cNvCxnSpPr>
          <p:nvPr/>
        </p:nvCxnSpPr>
        <p:spPr>
          <a:xfrm rot="10800000" flipH="1">
            <a:off x="2974100" y="1625675"/>
            <a:ext cx="1195200" cy="4278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35"/>
          <p:cNvCxnSpPr>
            <a:stCxn id="262" idx="4"/>
            <a:endCxn id="263" idx="1"/>
          </p:cNvCxnSpPr>
          <p:nvPr/>
        </p:nvCxnSpPr>
        <p:spPr>
          <a:xfrm>
            <a:off x="4169400" y="1625775"/>
            <a:ext cx="1172700" cy="5325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35"/>
          <p:cNvCxnSpPr>
            <a:stCxn id="262" idx="4"/>
            <a:endCxn id="265" idx="0"/>
          </p:cNvCxnSpPr>
          <p:nvPr/>
        </p:nvCxnSpPr>
        <p:spPr>
          <a:xfrm>
            <a:off x="4169400" y="1625775"/>
            <a:ext cx="2670600" cy="4278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5"/>
          <p:cNvSpPr/>
          <p:nvPr/>
        </p:nvSpPr>
        <p:spPr>
          <a:xfrm>
            <a:off x="1816825" y="2814150"/>
            <a:ext cx="10293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Alameda </a:t>
            </a:r>
            <a:endParaRPr sz="900"/>
          </a:p>
        </p:txBody>
      </p:sp>
      <p:sp>
        <p:nvSpPr>
          <p:cNvPr id="273" name="Google Shape;273;p35"/>
          <p:cNvSpPr/>
          <p:nvPr/>
        </p:nvSpPr>
        <p:spPr>
          <a:xfrm>
            <a:off x="2846125" y="3610575"/>
            <a:ext cx="10914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Berkeley</a:t>
            </a:r>
            <a:r>
              <a:rPr lang="en"/>
              <a:t> </a:t>
            </a:r>
            <a:endParaRPr/>
          </a:p>
        </p:txBody>
      </p:sp>
      <p:cxnSp>
        <p:nvCxnSpPr>
          <p:cNvPr id="274" name="Google Shape;274;p35"/>
          <p:cNvCxnSpPr>
            <a:stCxn id="272" idx="0"/>
            <a:endCxn id="266" idx="3"/>
          </p:cNvCxnSpPr>
          <p:nvPr/>
        </p:nvCxnSpPr>
        <p:spPr>
          <a:xfrm rot="10800000" flipH="1">
            <a:off x="2331475" y="2665050"/>
            <a:ext cx="357900" cy="1491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35"/>
          <p:cNvCxnSpPr>
            <a:stCxn id="272" idx="5"/>
            <a:endCxn id="273" idx="1"/>
          </p:cNvCxnSpPr>
          <p:nvPr/>
        </p:nvCxnSpPr>
        <p:spPr>
          <a:xfrm>
            <a:off x="2695388" y="3627416"/>
            <a:ext cx="310500" cy="12270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35"/>
          <p:cNvSpPr/>
          <p:nvPr/>
        </p:nvSpPr>
        <p:spPr>
          <a:xfrm>
            <a:off x="1816825" y="42867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employee</a:t>
            </a:r>
            <a:r>
              <a:rPr lang="en"/>
              <a:t> </a:t>
            </a:r>
            <a:endParaRPr/>
          </a:p>
        </p:txBody>
      </p:sp>
      <p:cxnSp>
        <p:nvCxnSpPr>
          <p:cNvPr id="277" name="Google Shape;277;p35"/>
          <p:cNvCxnSpPr>
            <a:stCxn id="276" idx="7"/>
            <a:endCxn id="273" idx="2"/>
          </p:cNvCxnSpPr>
          <p:nvPr/>
        </p:nvCxnSpPr>
        <p:spPr>
          <a:xfrm rot="10800000" flipH="1">
            <a:off x="2504106" y="4086864"/>
            <a:ext cx="342000" cy="304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8"/>
          <p:cNvSpPr txBox="1"/>
          <p:nvPr/>
        </p:nvSpPr>
        <p:spPr>
          <a:xfrm>
            <a:off x="4723425" y="577875"/>
            <a:ext cx="5798100" cy="112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20253"/>
                </a:solidFill>
                <a:highlight>
                  <a:schemeClr val="accent6"/>
                </a:highlight>
                <a:latin typeface="Lato"/>
                <a:ea typeface="Lato"/>
                <a:cs typeface="Lato"/>
                <a:sym typeface="Lato"/>
              </a:rPr>
              <a:t>Error: name 'jim' is parameter</a:t>
            </a:r>
            <a:endParaRPr sz="2400">
              <a:solidFill>
                <a:srgbClr val="F20253"/>
              </a:solidFill>
              <a:highlight>
                <a:schemeClr val="accent6"/>
              </a:highlight>
              <a:latin typeface="Lato"/>
              <a:ea typeface="Lato"/>
              <a:cs typeface="Lato"/>
              <a:sym typeface="Lato"/>
            </a:endParaRPr>
          </a:p>
        </p:txBody>
      </p:sp>
      <p:pic>
        <p:nvPicPr>
          <p:cNvPr id="939" name="Google Shape;939;p98"/>
          <p:cNvPicPr preferRelativeResize="0"/>
          <p:nvPr/>
        </p:nvPicPr>
        <p:blipFill>
          <a:blip r:embed="rId3">
            <a:alphaModFix/>
          </a:blip>
          <a:stretch>
            <a:fillRect/>
          </a:stretch>
        </p:blipFill>
        <p:spPr>
          <a:xfrm>
            <a:off x="704850" y="925550"/>
            <a:ext cx="3867150" cy="3373471"/>
          </a:xfrm>
          <a:prstGeom prst="rect">
            <a:avLst/>
          </a:prstGeom>
          <a:noFill/>
          <a:ln>
            <a:noFill/>
          </a:ln>
        </p:spPr>
      </p:pic>
      <p:pic>
        <p:nvPicPr>
          <p:cNvPr id="940" name="Google Shape;940;p98"/>
          <p:cNvPicPr preferRelativeResize="0"/>
          <p:nvPr/>
        </p:nvPicPr>
        <p:blipFill>
          <a:blip r:embed="rId4">
            <a:alphaModFix/>
          </a:blip>
          <a:stretch>
            <a:fillRect/>
          </a:stretch>
        </p:blipFill>
        <p:spPr>
          <a:xfrm>
            <a:off x="4832275" y="1213775"/>
            <a:ext cx="3565627" cy="34707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9"/>
          <p:cNvSpPr txBox="1">
            <a:spLocks noGrp="1"/>
          </p:cNvSpPr>
          <p:nvPr>
            <p:ph type="title" idx="4294967295"/>
          </p:nvPr>
        </p:nvSpPr>
        <p:spPr>
          <a:xfrm>
            <a:off x="-262900" y="494375"/>
            <a:ext cx="4209000" cy="162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rPr>
              <a:t>Environment</a:t>
            </a:r>
            <a:endParaRPr sz="3000">
              <a:solidFill>
                <a:srgbClr val="FFFFFF"/>
              </a:solidFill>
            </a:endParaRPr>
          </a:p>
          <a:p>
            <a:pPr marL="0" lvl="0" indent="0" algn="ctr" rtl="0">
              <a:spcBef>
                <a:spcPts val="0"/>
              </a:spcBef>
              <a:spcAft>
                <a:spcPts val="0"/>
              </a:spcAft>
              <a:buNone/>
            </a:pPr>
            <a:r>
              <a:rPr lang="en" sz="3000">
                <a:solidFill>
                  <a:srgbClr val="FFFFFF"/>
                </a:solidFill>
              </a:rPr>
              <a:t>Diagram:</a:t>
            </a:r>
            <a:endParaRPr sz="3000">
              <a:solidFill>
                <a:srgbClr val="FFFFFF"/>
              </a:solidFill>
            </a:endParaRPr>
          </a:p>
          <a:p>
            <a:pPr marL="0" lvl="0" indent="0" algn="ctr" rtl="0">
              <a:spcBef>
                <a:spcPts val="0"/>
              </a:spcBef>
              <a:spcAft>
                <a:spcPts val="0"/>
              </a:spcAft>
              <a:buNone/>
            </a:pPr>
            <a:r>
              <a:rPr lang="en" sz="3000">
                <a:solidFill>
                  <a:srgbClr val="FFFFFF"/>
                </a:solidFill>
              </a:rPr>
              <a:t>Peppa Pig</a:t>
            </a:r>
            <a:endParaRPr sz="3000">
              <a:solidFill>
                <a:srgbClr val="FFFFFF"/>
              </a:solidFill>
            </a:endParaRPr>
          </a:p>
        </p:txBody>
      </p:sp>
      <p:pic>
        <p:nvPicPr>
          <p:cNvPr id="946" name="Google Shape;946;p99"/>
          <p:cNvPicPr preferRelativeResize="0"/>
          <p:nvPr/>
        </p:nvPicPr>
        <p:blipFill>
          <a:blip r:embed="rId3">
            <a:alphaModFix/>
          </a:blip>
          <a:stretch>
            <a:fillRect/>
          </a:stretch>
        </p:blipFill>
        <p:spPr>
          <a:xfrm>
            <a:off x="3946100" y="152400"/>
            <a:ext cx="4632798" cy="4838700"/>
          </a:xfrm>
          <a:prstGeom prst="rect">
            <a:avLst/>
          </a:prstGeom>
          <a:noFill/>
          <a:ln>
            <a:noFill/>
          </a:ln>
        </p:spPr>
      </p:pic>
      <p:pic>
        <p:nvPicPr>
          <p:cNvPr id="947" name="Google Shape;947;p99"/>
          <p:cNvPicPr preferRelativeResize="0"/>
          <p:nvPr/>
        </p:nvPicPr>
        <p:blipFill>
          <a:blip r:embed="rId4">
            <a:alphaModFix/>
          </a:blip>
          <a:stretch>
            <a:fillRect/>
          </a:stretch>
        </p:blipFill>
        <p:spPr>
          <a:xfrm>
            <a:off x="483638" y="2122775"/>
            <a:ext cx="2715924" cy="27159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00"/>
          <p:cNvSpPr txBox="1">
            <a:spLocks noGrp="1"/>
          </p:cNvSpPr>
          <p:nvPr>
            <p:ph type="title" idx="4294967295"/>
          </p:nvPr>
        </p:nvSpPr>
        <p:spPr>
          <a:xfrm>
            <a:off x="180675" y="70750"/>
            <a:ext cx="26850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53" name="Google Shape;953;p100"/>
          <p:cNvPicPr preferRelativeResize="0"/>
          <p:nvPr/>
        </p:nvPicPr>
        <p:blipFill>
          <a:blip r:embed="rId3">
            <a:alphaModFix/>
          </a:blip>
          <a:stretch>
            <a:fillRect/>
          </a:stretch>
        </p:blipFill>
        <p:spPr>
          <a:xfrm>
            <a:off x="180675" y="797375"/>
            <a:ext cx="3444649" cy="3597725"/>
          </a:xfrm>
          <a:prstGeom prst="rect">
            <a:avLst/>
          </a:prstGeom>
          <a:noFill/>
          <a:ln>
            <a:noFill/>
          </a:ln>
        </p:spPr>
      </p:pic>
      <p:pic>
        <p:nvPicPr>
          <p:cNvPr id="954" name="Google Shape;954;p100"/>
          <p:cNvPicPr preferRelativeResize="0"/>
          <p:nvPr/>
        </p:nvPicPr>
        <p:blipFill>
          <a:blip r:embed="rId4">
            <a:alphaModFix/>
          </a:blip>
          <a:stretch>
            <a:fillRect/>
          </a:stretch>
        </p:blipFill>
        <p:spPr>
          <a:xfrm>
            <a:off x="2865675" y="2667024"/>
            <a:ext cx="5912874" cy="2243250"/>
          </a:xfrm>
          <a:prstGeom prst="rect">
            <a:avLst/>
          </a:prstGeom>
          <a:noFill/>
          <a:ln w="19050" cap="flat" cmpd="sng">
            <a:solidFill>
              <a:schemeClr val="dk2"/>
            </a:solidFill>
            <a:prstDash val="solid"/>
            <a:round/>
            <a:headEnd type="none" w="sm" len="sm"/>
            <a:tailEnd type="none" w="sm" len="sm"/>
          </a:ln>
        </p:spPr>
      </p:pic>
      <p:pic>
        <p:nvPicPr>
          <p:cNvPr id="955" name="Google Shape;955;p100"/>
          <p:cNvPicPr preferRelativeResize="0"/>
          <p:nvPr/>
        </p:nvPicPr>
        <p:blipFill>
          <a:blip r:embed="rId5">
            <a:alphaModFix/>
          </a:blip>
          <a:stretch>
            <a:fillRect/>
          </a:stretch>
        </p:blipFill>
        <p:spPr>
          <a:xfrm>
            <a:off x="4430874" y="152400"/>
            <a:ext cx="4199510" cy="2362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1"/>
          <p:cNvSpPr txBox="1">
            <a:spLocks noGrp="1"/>
          </p:cNvSpPr>
          <p:nvPr>
            <p:ph type="title" idx="4294967295"/>
          </p:nvPr>
        </p:nvSpPr>
        <p:spPr>
          <a:xfrm>
            <a:off x="180675" y="70750"/>
            <a:ext cx="26850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61" name="Google Shape;961;p101"/>
          <p:cNvPicPr preferRelativeResize="0"/>
          <p:nvPr/>
        </p:nvPicPr>
        <p:blipFill>
          <a:blip r:embed="rId3">
            <a:alphaModFix/>
          </a:blip>
          <a:stretch>
            <a:fillRect/>
          </a:stretch>
        </p:blipFill>
        <p:spPr>
          <a:xfrm>
            <a:off x="180675" y="797375"/>
            <a:ext cx="3444649" cy="3597725"/>
          </a:xfrm>
          <a:prstGeom prst="rect">
            <a:avLst/>
          </a:prstGeom>
          <a:noFill/>
          <a:ln>
            <a:noFill/>
          </a:ln>
        </p:spPr>
      </p:pic>
      <p:pic>
        <p:nvPicPr>
          <p:cNvPr id="962" name="Google Shape;962;p101"/>
          <p:cNvPicPr preferRelativeResize="0"/>
          <p:nvPr/>
        </p:nvPicPr>
        <p:blipFill>
          <a:blip r:embed="rId4">
            <a:alphaModFix/>
          </a:blip>
          <a:stretch>
            <a:fillRect/>
          </a:stretch>
        </p:blipFill>
        <p:spPr>
          <a:xfrm>
            <a:off x="2865675" y="2667024"/>
            <a:ext cx="5912874" cy="2243250"/>
          </a:xfrm>
          <a:prstGeom prst="rect">
            <a:avLst/>
          </a:prstGeom>
          <a:noFill/>
          <a:ln w="19050" cap="flat" cmpd="sng">
            <a:solidFill>
              <a:schemeClr val="dk2"/>
            </a:solidFill>
            <a:prstDash val="solid"/>
            <a:round/>
            <a:headEnd type="none" w="sm" len="sm"/>
            <a:tailEnd type="none" w="sm" len="sm"/>
          </a:ln>
        </p:spPr>
      </p:pic>
      <p:pic>
        <p:nvPicPr>
          <p:cNvPr id="963" name="Google Shape;963;p101"/>
          <p:cNvPicPr preferRelativeResize="0"/>
          <p:nvPr/>
        </p:nvPicPr>
        <p:blipFill>
          <a:blip r:embed="rId5">
            <a:alphaModFix/>
          </a:blip>
          <a:stretch>
            <a:fillRect/>
          </a:stretch>
        </p:blipFill>
        <p:spPr>
          <a:xfrm>
            <a:off x="4340700" y="244075"/>
            <a:ext cx="3813503" cy="2243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02"/>
          <p:cNvSpPr txBox="1">
            <a:spLocks noGrp="1"/>
          </p:cNvSpPr>
          <p:nvPr>
            <p:ph type="title" idx="4294967295"/>
          </p:nvPr>
        </p:nvSpPr>
        <p:spPr>
          <a:xfrm>
            <a:off x="167075" y="383700"/>
            <a:ext cx="75618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 Peppa Pig</a:t>
            </a:r>
            <a:endParaRPr sz="1800">
              <a:solidFill>
                <a:srgbClr val="FFFFFF"/>
              </a:solidFill>
            </a:endParaRPr>
          </a:p>
        </p:txBody>
      </p:sp>
      <p:pic>
        <p:nvPicPr>
          <p:cNvPr id="969" name="Google Shape;969;p102"/>
          <p:cNvPicPr preferRelativeResize="0"/>
          <p:nvPr/>
        </p:nvPicPr>
        <p:blipFill>
          <a:blip r:embed="rId3">
            <a:alphaModFix/>
          </a:blip>
          <a:stretch>
            <a:fillRect/>
          </a:stretch>
        </p:blipFill>
        <p:spPr>
          <a:xfrm>
            <a:off x="58687" y="968825"/>
            <a:ext cx="9026624" cy="372719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03"/>
          <p:cNvSpPr txBox="1">
            <a:spLocks noGrp="1"/>
          </p:cNvSpPr>
          <p:nvPr>
            <p:ph type="title" idx="4294967295"/>
          </p:nvPr>
        </p:nvSpPr>
        <p:spPr>
          <a:xfrm>
            <a:off x="-1574625" y="220425"/>
            <a:ext cx="75618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75" name="Google Shape;975;p103"/>
          <p:cNvPicPr preferRelativeResize="0"/>
          <p:nvPr/>
        </p:nvPicPr>
        <p:blipFill>
          <a:blip r:embed="rId3">
            <a:alphaModFix/>
          </a:blip>
          <a:stretch>
            <a:fillRect/>
          </a:stretch>
        </p:blipFill>
        <p:spPr>
          <a:xfrm>
            <a:off x="174175" y="1023300"/>
            <a:ext cx="3621783" cy="3815400"/>
          </a:xfrm>
          <a:prstGeom prst="rect">
            <a:avLst/>
          </a:prstGeom>
          <a:noFill/>
          <a:ln>
            <a:noFill/>
          </a:ln>
        </p:spPr>
      </p:pic>
      <p:pic>
        <p:nvPicPr>
          <p:cNvPr id="976" name="Google Shape;976;p103"/>
          <p:cNvPicPr preferRelativeResize="0"/>
          <p:nvPr/>
        </p:nvPicPr>
        <p:blipFill>
          <a:blip r:embed="rId4">
            <a:alphaModFix/>
          </a:blip>
          <a:stretch>
            <a:fillRect/>
          </a:stretch>
        </p:blipFill>
        <p:spPr>
          <a:xfrm>
            <a:off x="3992324" y="10925"/>
            <a:ext cx="4940975" cy="49737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04"/>
          <p:cNvSpPr txBox="1">
            <a:spLocks noGrp="1"/>
          </p:cNvSpPr>
          <p:nvPr>
            <p:ph type="title" idx="4294967295"/>
          </p:nvPr>
        </p:nvSpPr>
        <p:spPr>
          <a:xfrm>
            <a:off x="-1574625" y="220425"/>
            <a:ext cx="75618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82" name="Google Shape;982;p104"/>
          <p:cNvPicPr preferRelativeResize="0"/>
          <p:nvPr/>
        </p:nvPicPr>
        <p:blipFill>
          <a:blip r:embed="rId3">
            <a:alphaModFix/>
          </a:blip>
          <a:stretch>
            <a:fillRect/>
          </a:stretch>
        </p:blipFill>
        <p:spPr>
          <a:xfrm>
            <a:off x="219452" y="941650"/>
            <a:ext cx="3772850" cy="3977751"/>
          </a:xfrm>
          <a:prstGeom prst="rect">
            <a:avLst/>
          </a:prstGeom>
          <a:noFill/>
          <a:ln>
            <a:noFill/>
          </a:ln>
        </p:spPr>
      </p:pic>
      <p:pic>
        <p:nvPicPr>
          <p:cNvPr id="983" name="Google Shape;983;p104"/>
          <p:cNvPicPr preferRelativeResize="0"/>
          <p:nvPr/>
        </p:nvPicPr>
        <p:blipFill>
          <a:blip r:embed="rId4">
            <a:alphaModFix/>
          </a:blip>
          <a:stretch>
            <a:fillRect/>
          </a:stretch>
        </p:blipFill>
        <p:spPr>
          <a:xfrm>
            <a:off x="4272647" y="77625"/>
            <a:ext cx="4477626" cy="4988250"/>
          </a:xfrm>
          <a:prstGeom prst="rect">
            <a:avLst/>
          </a:prstGeom>
          <a:noFill/>
          <a:ln>
            <a:noFill/>
          </a:ln>
        </p:spPr>
      </p:pic>
      <p:pic>
        <p:nvPicPr>
          <p:cNvPr id="984" name="Google Shape;984;p104"/>
          <p:cNvPicPr preferRelativeResize="0"/>
          <p:nvPr/>
        </p:nvPicPr>
        <p:blipFill rotWithShape="1">
          <a:blip r:embed="rId5">
            <a:alphaModFix/>
          </a:blip>
          <a:srcRect l="19148" r="20179"/>
          <a:stretch/>
        </p:blipFill>
        <p:spPr>
          <a:xfrm>
            <a:off x="6379491" y="2394850"/>
            <a:ext cx="2288234" cy="2124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05"/>
          <p:cNvSpPr txBox="1">
            <a:spLocks noGrp="1"/>
          </p:cNvSpPr>
          <p:nvPr>
            <p:ph type="title" idx="4294967295"/>
          </p:nvPr>
        </p:nvSpPr>
        <p:spPr>
          <a:xfrm>
            <a:off x="-1574625" y="220425"/>
            <a:ext cx="75618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90" name="Google Shape;990;p105"/>
          <p:cNvPicPr preferRelativeResize="0"/>
          <p:nvPr/>
        </p:nvPicPr>
        <p:blipFill>
          <a:blip r:embed="rId3">
            <a:alphaModFix/>
          </a:blip>
          <a:stretch>
            <a:fillRect/>
          </a:stretch>
        </p:blipFill>
        <p:spPr>
          <a:xfrm>
            <a:off x="4309916" y="0"/>
            <a:ext cx="4470267" cy="5143500"/>
          </a:xfrm>
          <a:prstGeom prst="rect">
            <a:avLst/>
          </a:prstGeom>
          <a:noFill/>
          <a:ln>
            <a:noFill/>
          </a:ln>
        </p:spPr>
      </p:pic>
      <p:pic>
        <p:nvPicPr>
          <p:cNvPr id="991" name="Google Shape;991;p105"/>
          <p:cNvPicPr preferRelativeResize="0"/>
          <p:nvPr/>
        </p:nvPicPr>
        <p:blipFill>
          <a:blip r:embed="rId4">
            <a:alphaModFix/>
          </a:blip>
          <a:stretch>
            <a:fillRect/>
          </a:stretch>
        </p:blipFill>
        <p:spPr>
          <a:xfrm>
            <a:off x="255075" y="998800"/>
            <a:ext cx="3902406" cy="397867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6"/>
          <p:cNvSpPr txBox="1">
            <a:spLocks noGrp="1"/>
          </p:cNvSpPr>
          <p:nvPr>
            <p:ph type="title" idx="4294967295"/>
          </p:nvPr>
        </p:nvSpPr>
        <p:spPr>
          <a:xfrm>
            <a:off x="-1574625" y="220425"/>
            <a:ext cx="75618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Environment Diagram:</a:t>
            </a:r>
            <a:endParaRPr sz="1800">
              <a:solidFill>
                <a:srgbClr val="FFFFFF"/>
              </a:solidFill>
            </a:endParaRPr>
          </a:p>
          <a:p>
            <a:pPr marL="0" lvl="0" indent="0" algn="ctr" rtl="0">
              <a:spcBef>
                <a:spcPts val="0"/>
              </a:spcBef>
              <a:spcAft>
                <a:spcPts val="0"/>
              </a:spcAft>
              <a:buNone/>
            </a:pPr>
            <a:r>
              <a:rPr lang="en" sz="1800">
                <a:solidFill>
                  <a:srgbClr val="FFFFFF"/>
                </a:solidFill>
              </a:rPr>
              <a:t>Peppa Pig</a:t>
            </a:r>
            <a:endParaRPr sz="1800">
              <a:solidFill>
                <a:srgbClr val="FFFFFF"/>
              </a:solidFill>
            </a:endParaRPr>
          </a:p>
        </p:txBody>
      </p:sp>
      <p:pic>
        <p:nvPicPr>
          <p:cNvPr id="997" name="Google Shape;997;p106"/>
          <p:cNvPicPr preferRelativeResize="0"/>
          <p:nvPr/>
        </p:nvPicPr>
        <p:blipFill>
          <a:blip r:embed="rId3">
            <a:alphaModFix/>
          </a:blip>
          <a:stretch>
            <a:fillRect/>
          </a:stretch>
        </p:blipFill>
        <p:spPr>
          <a:xfrm>
            <a:off x="4309916" y="0"/>
            <a:ext cx="4470267" cy="5143500"/>
          </a:xfrm>
          <a:prstGeom prst="rect">
            <a:avLst/>
          </a:prstGeom>
          <a:noFill/>
          <a:ln>
            <a:noFill/>
          </a:ln>
        </p:spPr>
      </p:pic>
      <p:pic>
        <p:nvPicPr>
          <p:cNvPr id="998" name="Google Shape;998;p106"/>
          <p:cNvPicPr preferRelativeResize="0"/>
          <p:nvPr/>
        </p:nvPicPr>
        <p:blipFill>
          <a:blip r:embed="rId4">
            <a:alphaModFix/>
          </a:blip>
          <a:stretch>
            <a:fillRect/>
          </a:stretch>
        </p:blipFill>
        <p:spPr>
          <a:xfrm>
            <a:off x="255075" y="998800"/>
            <a:ext cx="3902406" cy="3978674"/>
          </a:xfrm>
          <a:prstGeom prst="rect">
            <a:avLst/>
          </a:prstGeom>
          <a:noFill/>
          <a:ln>
            <a:noFill/>
          </a:ln>
        </p:spPr>
      </p:pic>
      <p:pic>
        <p:nvPicPr>
          <p:cNvPr id="999" name="Google Shape;999;p106"/>
          <p:cNvPicPr preferRelativeResize="0"/>
          <p:nvPr/>
        </p:nvPicPr>
        <p:blipFill>
          <a:blip r:embed="rId5">
            <a:alphaModFix/>
          </a:blip>
          <a:stretch>
            <a:fillRect/>
          </a:stretch>
        </p:blipFill>
        <p:spPr>
          <a:xfrm>
            <a:off x="2973321" y="1581525"/>
            <a:ext cx="5942927" cy="3395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07"/>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Orders of Growth: Big Picture </a:t>
            </a:r>
            <a:endParaRPr/>
          </a:p>
        </p:txBody>
      </p:sp>
      <p:sp>
        <p:nvSpPr>
          <p:cNvPr id="1005" name="Google Shape;1005;p107"/>
          <p:cNvSpPr txBox="1">
            <a:spLocks noGrp="1"/>
          </p:cNvSpPr>
          <p:nvPr>
            <p:ph type="body" idx="1"/>
          </p:nvPr>
        </p:nvSpPr>
        <p:spPr>
          <a:xfrm>
            <a:off x="893700" y="1200150"/>
            <a:ext cx="7574400" cy="312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aleway"/>
                <a:ea typeface="Raleway"/>
                <a:cs typeface="Raleway"/>
                <a:sym typeface="Raleway"/>
              </a:rPr>
              <a:t>Main Idea: Understand how the function behaves </a:t>
            </a:r>
            <a:r>
              <a:rPr lang="en" sz="1800" b="1">
                <a:latin typeface="Raleway"/>
                <a:ea typeface="Raleway"/>
                <a:cs typeface="Raleway"/>
                <a:sym typeface="Raleway"/>
              </a:rPr>
              <a:t>as we increase the input size</a:t>
            </a:r>
            <a:endParaRPr sz="1800">
              <a:latin typeface="Raleway"/>
              <a:ea typeface="Raleway"/>
              <a:cs typeface="Raleway"/>
              <a:sym typeface="Raleway"/>
            </a:endParaRPr>
          </a:p>
          <a:p>
            <a:pPr marL="0" lvl="0" indent="0" algn="l" rtl="0">
              <a:spcBef>
                <a:spcPts val="1600"/>
              </a:spcBef>
              <a:spcAft>
                <a:spcPts val="0"/>
              </a:spcAft>
              <a:buClr>
                <a:srgbClr val="000000"/>
              </a:buClr>
              <a:buSzPts val="1100"/>
              <a:buFont typeface="Arial"/>
              <a:buNone/>
            </a:pPr>
            <a:r>
              <a:rPr lang="en" sz="1800">
                <a:latin typeface="Raleway"/>
                <a:ea typeface="Raleway"/>
                <a:cs typeface="Raleway"/>
                <a:sym typeface="Raleway"/>
              </a:rPr>
              <a:t>How efficient is the code we’re writing? </a:t>
            </a:r>
            <a:endParaRPr sz="1800" b="1">
              <a:latin typeface="Raleway"/>
              <a:ea typeface="Raleway"/>
              <a:cs typeface="Raleway"/>
              <a:sym typeface="Raleway"/>
            </a:endParaRPr>
          </a:p>
          <a:p>
            <a:pPr marL="0" lvl="0" indent="0" algn="l" rtl="0">
              <a:spcBef>
                <a:spcPts val="1600"/>
              </a:spcBef>
              <a:spcAft>
                <a:spcPts val="0"/>
              </a:spcAft>
              <a:buNone/>
            </a:pPr>
            <a:r>
              <a:rPr lang="en" sz="1800">
                <a:latin typeface="Raleway"/>
                <a:ea typeface="Raleway"/>
                <a:cs typeface="Raleway"/>
                <a:sym typeface="Raleway"/>
              </a:rPr>
              <a:t>How fast does it run for </a:t>
            </a:r>
            <a:r>
              <a:rPr lang="en" sz="1800" b="1">
                <a:latin typeface="Raleway"/>
                <a:ea typeface="Raleway"/>
                <a:cs typeface="Raleway"/>
                <a:sym typeface="Raleway"/>
              </a:rPr>
              <a:t>large values of n</a:t>
            </a:r>
            <a:r>
              <a:rPr lang="en" sz="1800">
                <a:latin typeface="Raleway"/>
                <a:ea typeface="Raleway"/>
                <a:cs typeface="Raleway"/>
                <a:sym typeface="Raleway"/>
              </a:rPr>
              <a:t>?</a:t>
            </a:r>
            <a:endParaRPr sz="1800">
              <a:latin typeface="Raleway"/>
              <a:ea typeface="Raleway"/>
              <a:cs typeface="Raleway"/>
              <a:sym typeface="Raleway"/>
            </a:endParaRPr>
          </a:p>
          <a:p>
            <a:pPr marL="0" lvl="0" indent="0" algn="l" rtl="0">
              <a:spcBef>
                <a:spcPts val="1600"/>
              </a:spcBef>
              <a:spcAft>
                <a:spcPts val="0"/>
              </a:spcAft>
              <a:buNone/>
            </a:pPr>
            <a:r>
              <a:rPr lang="en" sz="1800">
                <a:latin typeface="Raleway"/>
                <a:ea typeface="Raleway"/>
                <a:cs typeface="Raleway"/>
                <a:sym typeface="Raleway"/>
              </a:rPr>
              <a:t>With each increase in input size, how much longer does our function take to run? </a:t>
            </a:r>
            <a:endParaRPr sz="1800">
              <a:latin typeface="Raleway"/>
              <a:ea typeface="Raleway"/>
              <a:cs typeface="Raleway"/>
              <a:sym typeface="Raleway"/>
            </a:endParaRPr>
          </a:p>
          <a:p>
            <a:pPr marL="0" lvl="0" indent="0" algn="l" rtl="0">
              <a:spcBef>
                <a:spcPts val="1600"/>
              </a:spcBef>
              <a:spcAft>
                <a:spcPts val="1600"/>
              </a:spcAft>
              <a:buNone/>
            </a:pPr>
            <a:endParaRPr sz="18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283" name="Google Shape;283;p36"/>
          <p:cNvSpPr txBox="1">
            <a:spLocks noGrp="1"/>
          </p:cNvSpPr>
          <p:nvPr>
            <p:ph type="body" idx="1"/>
          </p:nvPr>
        </p:nvSpPr>
        <p:spPr>
          <a:xfrm>
            <a:off x="4850525" y="2615950"/>
            <a:ext cx="3978900" cy="238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700"/>
              <a:t>Now that an employee in charge of a local store knows the number of employees in the store, he/she informs an employee in charge of a county that there are x employees in the store.</a:t>
            </a:r>
            <a:endParaRPr sz="1700"/>
          </a:p>
          <a:p>
            <a:pPr marL="0" lvl="0" indent="0" algn="l" rtl="0">
              <a:spcBef>
                <a:spcPts val="600"/>
              </a:spcBef>
              <a:spcAft>
                <a:spcPts val="0"/>
              </a:spcAft>
              <a:buNone/>
            </a:pPr>
            <a:r>
              <a:rPr lang="en" sz="1700"/>
              <a:t>Each employee in charge of each city informs each employee in charge of each county, and so on.</a:t>
            </a:r>
            <a:endParaRPr sz="1700"/>
          </a:p>
        </p:txBody>
      </p:sp>
      <p:sp>
        <p:nvSpPr>
          <p:cNvPr id="284" name="Google Shape;284;p36"/>
          <p:cNvSpPr/>
          <p:nvPr/>
        </p:nvSpPr>
        <p:spPr>
          <a:xfrm>
            <a:off x="3766800" y="9093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CEO</a:t>
            </a:r>
            <a:endParaRPr/>
          </a:p>
        </p:txBody>
      </p:sp>
      <p:sp>
        <p:nvSpPr>
          <p:cNvPr id="285" name="Google Shape;285;p36"/>
          <p:cNvSpPr/>
          <p:nvPr/>
        </p:nvSpPr>
        <p:spPr>
          <a:xfrm>
            <a:off x="522415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TX</a:t>
            </a:r>
            <a:endParaRPr/>
          </a:p>
        </p:txBody>
      </p:sp>
      <p:sp>
        <p:nvSpPr>
          <p:cNvPr id="286" name="Google Shape;286;p36"/>
          <p:cNvSpPr/>
          <p:nvPr/>
        </p:nvSpPr>
        <p:spPr>
          <a:xfrm>
            <a:off x="117852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WA</a:t>
            </a:r>
            <a:endParaRPr/>
          </a:p>
        </p:txBody>
      </p:sp>
      <p:sp>
        <p:nvSpPr>
          <p:cNvPr id="287" name="Google Shape;287;p36"/>
          <p:cNvSpPr/>
          <p:nvPr/>
        </p:nvSpPr>
        <p:spPr>
          <a:xfrm>
            <a:off x="643737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NY</a:t>
            </a:r>
            <a:endParaRPr/>
          </a:p>
        </p:txBody>
      </p:sp>
      <p:sp>
        <p:nvSpPr>
          <p:cNvPr id="288" name="Google Shape;288;p36"/>
          <p:cNvSpPr/>
          <p:nvPr/>
        </p:nvSpPr>
        <p:spPr>
          <a:xfrm>
            <a:off x="257150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 </a:t>
            </a:r>
            <a:endParaRPr/>
          </a:p>
        </p:txBody>
      </p:sp>
      <p:sp>
        <p:nvSpPr>
          <p:cNvPr id="289" name="Google Shape;289;p36"/>
          <p:cNvSpPr txBox="1"/>
          <p:nvPr/>
        </p:nvSpPr>
        <p:spPr>
          <a:xfrm>
            <a:off x="3670875" y="2176925"/>
            <a:ext cx="14085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cxnSp>
        <p:nvCxnSpPr>
          <p:cNvPr id="290" name="Google Shape;290;p36"/>
          <p:cNvCxnSpPr>
            <a:stCxn id="286" idx="0"/>
            <a:endCxn id="284" idx="4"/>
          </p:cNvCxnSpPr>
          <p:nvPr/>
        </p:nvCxnSpPr>
        <p:spPr>
          <a:xfrm rot="10800000" flipH="1">
            <a:off x="1581125" y="1625675"/>
            <a:ext cx="2588400" cy="42780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36"/>
          <p:cNvCxnSpPr>
            <a:stCxn id="288" idx="0"/>
            <a:endCxn id="284" idx="4"/>
          </p:cNvCxnSpPr>
          <p:nvPr/>
        </p:nvCxnSpPr>
        <p:spPr>
          <a:xfrm rot="10800000" flipH="1">
            <a:off x="2974100" y="1625675"/>
            <a:ext cx="1195200" cy="427800"/>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36"/>
          <p:cNvCxnSpPr>
            <a:stCxn id="284" idx="4"/>
            <a:endCxn id="285" idx="1"/>
          </p:cNvCxnSpPr>
          <p:nvPr/>
        </p:nvCxnSpPr>
        <p:spPr>
          <a:xfrm>
            <a:off x="4169400" y="1625775"/>
            <a:ext cx="1172700" cy="5325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6"/>
          <p:cNvCxnSpPr>
            <a:stCxn id="284" idx="4"/>
            <a:endCxn id="287" idx="0"/>
          </p:cNvCxnSpPr>
          <p:nvPr/>
        </p:nvCxnSpPr>
        <p:spPr>
          <a:xfrm>
            <a:off x="4169400" y="1625775"/>
            <a:ext cx="2670600" cy="427800"/>
          </a:xfrm>
          <a:prstGeom prst="straightConnector1">
            <a:avLst/>
          </a:prstGeom>
          <a:noFill/>
          <a:ln w="9525" cap="flat" cmpd="sng">
            <a:solidFill>
              <a:schemeClr val="dk2"/>
            </a:solidFill>
            <a:prstDash val="solid"/>
            <a:round/>
            <a:headEnd type="none" w="med" len="med"/>
            <a:tailEnd type="none" w="med" len="med"/>
          </a:ln>
        </p:spPr>
      </p:cxnSp>
      <p:sp>
        <p:nvSpPr>
          <p:cNvPr id="294" name="Google Shape;294;p36"/>
          <p:cNvSpPr/>
          <p:nvPr/>
        </p:nvSpPr>
        <p:spPr>
          <a:xfrm>
            <a:off x="1816825" y="2814150"/>
            <a:ext cx="10293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Alameda </a:t>
            </a:r>
            <a:endParaRPr sz="900"/>
          </a:p>
        </p:txBody>
      </p:sp>
      <p:sp>
        <p:nvSpPr>
          <p:cNvPr id="295" name="Google Shape;295;p36"/>
          <p:cNvSpPr/>
          <p:nvPr/>
        </p:nvSpPr>
        <p:spPr>
          <a:xfrm>
            <a:off x="2846125" y="3610575"/>
            <a:ext cx="10914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Berkeley</a:t>
            </a:r>
            <a:r>
              <a:rPr lang="en"/>
              <a:t> </a:t>
            </a:r>
            <a:endParaRPr/>
          </a:p>
        </p:txBody>
      </p:sp>
      <p:cxnSp>
        <p:nvCxnSpPr>
          <p:cNvPr id="296" name="Google Shape;296;p36"/>
          <p:cNvCxnSpPr>
            <a:stCxn id="294" idx="0"/>
            <a:endCxn id="288" idx="3"/>
          </p:cNvCxnSpPr>
          <p:nvPr/>
        </p:nvCxnSpPr>
        <p:spPr>
          <a:xfrm rot="10800000" flipH="1">
            <a:off x="2331475" y="2665050"/>
            <a:ext cx="357900" cy="1491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6"/>
          <p:cNvCxnSpPr>
            <a:stCxn id="294" idx="5"/>
            <a:endCxn id="295" idx="1"/>
          </p:cNvCxnSpPr>
          <p:nvPr/>
        </p:nvCxnSpPr>
        <p:spPr>
          <a:xfrm>
            <a:off x="2695388" y="3627416"/>
            <a:ext cx="310500" cy="1227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6"/>
          <p:cNvSpPr/>
          <p:nvPr/>
        </p:nvSpPr>
        <p:spPr>
          <a:xfrm>
            <a:off x="1816825" y="42867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employee</a:t>
            </a:r>
            <a:r>
              <a:rPr lang="en"/>
              <a:t> </a:t>
            </a:r>
            <a:endParaRPr/>
          </a:p>
        </p:txBody>
      </p:sp>
      <p:cxnSp>
        <p:nvCxnSpPr>
          <p:cNvPr id="299" name="Google Shape;299;p36"/>
          <p:cNvCxnSpPr>
            <a:stCxn id="298" idx="7"/>
            <a:endCxn id="295" idx="2"/>
          </p:cNvCxnSpPr>
          <p:nvPr/>
        </p:nvCxnSpPr>
        <p:spPr>
          <a:xfrm rot="10800000" flipH="1">
            <a:off x="2504106" y="4086864"/>
            <a:ext cx="342000" cy="3048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6"/>
          <p:cNvSpPr/>
          <p:nvPr/>
        </p:nvSpPr>
        <p:spPr>
          <a:xfrm>
            <a:off x="2795850" y="4279632"/>
            <a:ext cx="1452000" cy="656600"/>
          </a:xfrm>
          <a:custGeom>
            <a:avLst/>
            <a:gdLst/>
            <a:ahLst/>
            <a:cxnLst/>
            <a:rect l="l" t="t" r="r" b="b"/>
            <a:pathLst>
              <a:path w="58080" h="26264" extrusionOk="0">
                <a:moveTo>
                  <a:pt x="0" y="25346"/>
                </a:moveTo>
                <a:cubicBezTo>
                  <a:pt x="10530" y="25346"/>
                  <a:pt x="21099" y="24822"/>
                  <a:pt x="31586" y="25773"/>
                </a:cubicBezTo>
                <a:cubicBezTo>
                  <a:pt x="38925" y="26439"/>
                  <a:pt x="48147" y="27143"/>
                  <a:pt x="53356" y="21931"/>
                </a:cubicBezTo>
                <a:cubicBezTo>
                  <a:pt x="57411" y="17874"/>
                  <a:pt x="60262" y="8039"/>
                  <a:pt x="55490" y="4857"/>
                </a:cubicBezTo>
                <a:cubicBezTo>
                  <a:pt x="53477" y="3515"/>
                  <a:pt x="51506" y="1442"/>
                  <a:pt x="49087" y="1442"/>
                </a:cubicBezTo>
                <a:cubicBezTo>
                  <a:pt x="47515" y="1442"/>
                  <a:pt x="48660" y="4566"/>
                  <a:pt x="48660" y="6138"/>
                </a:cubicBezTo>
                <a:cubicBezTo>
                  <a:pt x="48660" y="6565"/>
                  <a:pt x="48660" y="7418"/>
                  <a:pt x="48660" y="6991"/>
                </a:cubicBezTo>
                <a:cubicBezTo>
                  <a:pt x="48660" y="5141"/>
                  <a:pt x="47633" y="2981"/>
                  <a:pt x="48660" y="1442"/>
                </a:cubicBezTo>
                <a:cubicBezTo>
                  <a:pt x="49946" y="-485"/>
                  <a:pt x="53174" y="162"/>
                  <a:pt x="55490" y="162"/>
                </a:cubicBezTo>
              </a:path>
            </a:pathLst>
          </a:custGeom>
          <a:noFill/>
          <a:ln w="9525" cap="flat" cmpd="sng">
            <a:solidFill>
              <a:schemeClr val="dk2"/>
            </a:solidFill>
            <a:prstDash val="solid"/>
            <a:round/>
            <a:headEnd type="none" w="med" len="med"/>
            <a:tailEnd type="none" w="med" len="med"/>
          </a:ln>
        </p:spPr>
      </p:sp>
      <p:sp>
        <p:nvSpPr>
          <p:cNvPr id="301" name="Google Shape;301;p36"/>
          <p:cNvSpPr/>
          <p:nvPr/>
        </p:nvSpPr>
        <p:spPr>
          <a:xfrm>
            <a:off x="2944277" y="3173875"/>
            <a:ext cx="470500" cy="416175"/>
          </a:xfrm>
          <a:custGeom>
            <a:avLst/>
            <a:gdLst/>
            <a:ahLst/>
            <a:cxnLst/>
            <a:rect l="l" t="t" r="r" b="b"/>
            <a:pathLst>
              <a:path w="18820" h="16647" extrusionOk="0">
                <a:moveTo>
                  <a:pt x="18820" y="16647"/>
                </a:moveTo>
                <a:cubicBezTo>
                  <a:pt x="18820" y="8990"/>
                  <a:pt x="8117" y="-2967"/>
                  <a:pt x="1746" y="1280"/>
                </a:cubicBezTo>
                <a:cubicBezTo>
                  <a:pt x="-148" y="2543"/>
                  <a:pt x="1746" y="5833"/>
                  <a:pt x="1746" y="8110"/>
                </a:cubicBezTo>
                <a:cubicBezTo>
                  <a:pt x="1746" y="9106"/>
                  <a:pt x="1746" y="12094"/>
                  <a:pt x="1746" y="11098"/>
                </a:cubicBezTo>
                <a:cubicBezTo>
                  <a:pt x="1746" y="7822"/>
                  <a:pt x="-1722" y="2497"/>
                  <a:pt x="1319" y="1280"/>
                </a:cubicBezTo>
                <a:cubicBezTo>
                  <a:pt x="5039" y="-208"/>
                  <a:pt x="9470" y="1267"/>
                  <a:pt x="13271" y="0"/>
                </a:cubicBezTo>
              </a:path>
            </a:pathLst>
          </a:custGeom>
          <a:noFill/>
          <a:ln w="9525" cap="flat" cmpd="sng">
            <a:solidFill>
              <a:schemeClr val="dk2"/>
            </a:solidFill>
            <a:prstDash val="solid"/>
            <a:round/>
            <a:headEnd type="none" w="med" len="med"/>
            <a:tailEnd type="none" w="med" len="med"/>
          </a:ln>
        </p:spPr>
      </p:sp>
      <p:sp>
        <p:nvSpPr>
          <p:cNvPr id="302" name="Google Shape;302;p36"/>
          <p:cNvSpPr/>
          <p:nvPr/>
        </p:nvSpPr>
        <p:spPr>
          <a:xfrm>
            <a:off x="2125008" y="2176427"/>
            <a:ext cx="348125" cy="559925"/>
          </a:xfrm>
          <a:custGeom>
            <a:avLst/>
            <a:gdLst/>
            <a:ahLst/>
            <a:cxnLst/>
            <a:rect l="l" t="t" r="r" b="b"/>
            <a:pathLst>
              <a:path w="13925" h="22397" extrusionOk="0">
                <a:moveTo>
                  <a:pt x="369" y="22397"/>
                </a:moveTo>
                <a:cubicBezTo>
                  <a:pt x="369" y="16007"/>
                  <a:pt x="-1106" y="7161"/>
                  <a:pt x="4211" y="3616"/>
                </a:cubicBezTo>
                <a:cubicBezTo>
                  <a:pt x="6742" y="1929"/>
                  <a:pt x="15706" y="3595"/>
                  <a:pt x="13175" y="1908"/>
                </a:cubicBezTo>
                <a:cubicBezTo>
                  <a:pt x="12321" y="1339"/>
                  <a:pt x="11339" y="-524"/>
                  <a:pt x="10614" y="201"/>
                </a:cubicBezTo>
                <a:cubicBezTo>
                  <a:pt x="9302" y="1513"/>
                  <a:pt x="12572" y="3353"/>
                  <a:pt x="13602" y="4896"/>
                </a:cubicBezTo>
                <a:cubicBezTo>
                  <a:pt x="14787" y="6672"/>
                  <a:pt x="11669" y="9064"/>
                  <a:pt x="9760" y="10019"/>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8"/>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of Common OOG</a:t>
            </a:r>
            <a:endParaRPr/>
          </a:p>
        </p:txBody>
      </p:sp>
      <p:sp>
        <p:nvSpPr>
          <p:cNvPr id="1011" name="Google Shape;1011;p108"/>
          <p:cNvSpPr txBox="1">
            <a:spLocks noGrp="1"/>
          </p:cNvSpPr>
          <p:nvPr>
            <p:ph type="body" idx="1"/>
          </p:nvPr>
        </p:nvSpPr>
        <p:spPr>
          <a:xfrm>
            <a:off x="533700" y="958950"/>
            <a:ext cx="8264700" cy="3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2000">
                <a:solidFill>
                  <a:schemeClr val="dk2"/>
                </a:solidFill>
                <a:latin typeface="Raleway"/>
                <a:ea typeface="Raleway"/>
                <a:cs typeface="Raleway"/>
                <a:sym typeface="Raleway"/>
              </a:rPr>
              <a:t>Θ(1) Constant growth</a:t>
            </a:r>
            <a:endParaRPr sz="2000">
              <a:solidFill>
                <a:schemeClr val="dk2"/>
              </a:solidFill>
              <a:latin typeface="Raleway"/>
              <a:ea typeface="Raleway"/>
              <a:cs typeface="Raleway"/>
              <a:sym typeface="Raleway"/>
            </a:endParaRPr>
          </a:p>
          <a:p>
            <a:pPr marL="0" lvl="0" indent="0" algn="l" rtl="0">
              <a:spcBef>
                <a:spcPts val="1600"/>
              </a:spcBef>
              <a:spcAft>
                <a:spcPts val="0"/>
              </a:spcAft>
              <a:buClr>
                <a:schemeClr val="lt1"/>
              </a:buClr>
              <a:buSzPts val="1100"/>
              <a:buFont typeface="Arial"/>
              <a:buNone/>
            </a:pPr>
            <a:r>
              <a:rPr lang="en" sz="2000">
                <a:solidFill>
                  <a:schemeClr val="dk2"/>
                </a:solidFill>
                <a:latin typeface="Raleway"/>
                <a:ea typeface="Raleway"/>
                <a:cs typeface="Raleway"/>
                <a:sym typeface="Raleway"/>
              </a:rPr>
              <a:t>Θ(log n) Logarithmic growth</a:t>
            </a:r>
            <a:endParaRPr sz="2000">
              <a:solidFill>
                <a:schemeClr val="dk2"/>
              </a:solidFill>
              <a:latin typeface="Raleway"/>
              <a:ea typeface="Raleway"/>
              <a:cs typeface="Raleway"/>
              <a:sym typeface="Raleway"/>
            </a:endParaRPr>
          </a:p>
          <a:p>
            <a:pPr marL="0" lvl="0" indent="0" algn="l" rtl="0">
              <a:spcBef>
                <a:spcPts val="1600"/>
              </a:spcBef>
              <a:spcAft>
                <a:spcPts val="0"/>
              </a:spcAft>
              <a:buClr>
                <a:schemeClr val="lt1"/>
              </a:buClr>
              <a:buSzPts val="1100"/>
              <a:buFont typeface="Arial"/>
              <a:buNone/>
            </a:pPr>
            <a:r>
              <a:rPr lang="en" sz="2000">
                <a:solidFill>
                  <a:schemeClr val="dk2"/>
                </a:solidFill>
                <a:latin typeface="Raleway"/>
                <a:ea typeface="Raleway"/>
                <a:cs typeface="Raleway"/>
                <a:sym typeface="Raleway"/>
              </a:rPr>
              <a:t>Θ(n) Linear growth</a:t>
            </a:r>
            <a:endParaRPr sz="2000">
              <a:solidFill>
                <a:schemeClr val="dk2"/>
              </a:solidFill>
              <a:latin typeface="Raleway"/>
              <a:ea typeface="Raleway"/>
              <a:cs typeface="Raleway"/>
              <a:sym typeface="Raleway"/>
            </a:endParaRPr>
          </a:p>
          <a:p>
            <a:pPr marL="0" lvl="0" indent="0" algn="l" rtl="0">
              <a:spcBef>
                <a:spcPts val="1600"/>
              </a:spcBef>
              <a:spcAft>
                <a:spcPts val="0"/>
              </a:spcAft>
              <a:buClr>
                <a:schemeClr val="lt1"/>
              </a:buClr>
              <a:buSzPts val="1100"/>
              <a:buFont typeface="Arial"/>
              <a:buNone/>
            </a:pPr>
            <a:r>
              <a:rPr lang="en" sz="2000">
                <a:solidFill>
                  <a:schemeClr val="dk2"/>
                </a:solidFill>
                <a:latin typeface="Raleway"/>
                <a:ea typeface="Raleway"/>
                <a:cs typeface="Raleway"/>
                <a:sym typeface="Raleway"/>
              </a:rPr>
              <a:t>Θ(n</a:t>
            </a:r>
            <a:r>
              <a:rPr lang="en" sz="2000" baseline="30000">
                <a:solidFill>
                  <a:schemeClr val="dk2"/>
                </a:solidFill>
                <a:latin typeface="Raleway"/>
                <a:ea typeface="Raleway"/>
                <a:cs typeface="Raleway"/>
                <a:sym typeface="Raleway"/>
              </a:rPr>
              <a:t>2</a:t>
            </a:r>
            <a:r>
              <a:rPr lang="en" sz="2000">
                <a:solidFill>
                  <a:schemeClr val="dk2"/>
                </a:solidFill>
                <a:latin typeface="Raleway"/>
                <a:ea typeface="Raleway"/>
                <a:cs typeface="Raleway"/>
                <a:sym typeface="Raleway"/>
              </a:rPr>
              <a:t>) Quadratic growth</a:t>
            </a:r>
            <a:endParaRPr sz="2000">
              <a:solidFill>
                <a:schemeClr val="dk2"/>
              </a:solidFill>
              <a:latin typeface="Raleway"/>
              <a:ea typeface="Raleway"/>
              <a:cs typeface="Raleway"/>
              <a:sym typeface="Raleway"/>
            </a:endParaRPr>
          </a:p>
          <a:p>
            <a:pPr marL="0" lvl="0" indent="0" algn="l" rtl="0">
              <a:spcBef>
                <a:spcPts val="1600"/>
              </a:spcBef>
              <a:spcAft>
                <a:spcPts val="1600"/>
              </a:spcAft>
              <a:buClr>
                <a:schemeClr val="lt1"/>
              </a:buClr>
              <a:buSzPts val="1100"/>
              <a:buFont typeface="Arial"/>
              <a:buNone/>
            </a:pPr>
            <a:r>
              <a:rPr lang="en" sz="2000">
                <a:solidFill>
                  <a:schemeClr val="dk2"/>
                </a:solidFill>
                <a:latin typeface="Raleway"/>
                <a:ea typeface="Raleway"/>
                <a:cs typeface="Raleway"/>
                <a:sym typeface="Raleway"/>
              </a:rPr>
              <a:t>Θ(b</a:t>
            </a:r>
            <a:r>
              <a:rPr lang="en" sz="2000" baseline="30000">
                <a:solidFill>
                  <a:schemeClr val="dk2"/>
                </a:solidFill>
                <a:latin typeface="Raleway"/>
                <a:ea typeface="Raleway"/>
                <a:cs typeface="Raleway"/>
                <a:sym typeface="Raleway"/>
              </a:rPr>
              <a:t>n</a:t>
            </a:r>
            <a:r>
              <a:rPr lang="en" sz="2000">
                <a:solidFill>
                  <a:schemeClr val="dk2"/>
                </a:solidFill>
                <a:latin typeface="Raleway"/>
                <a:ea typeface="Raleway"/>
                <a:cs typeface="Raleway"/>
                <a:sym typeface="Raleway"/>
              </a:rPr>
              <a:t>) Exponential growth</a:t>
            </a:r>
            <a:endParaRPr>
              <a:solidFill>
                <a:schemeClr val="dk2"/>
              </a:solidFill>
              <a:latin typeface="Raleway"/>
              <a:ea typeface="Raleway"/>
              <a:cs typeface="Raleway"/>
              <a:sym typeface="Raleway"/>
            </a:endParaRPr>
          </a:p>
        </p:txBody>
      </p:sp>
      <p:pic>
        <p:nvPicPr>
          <p:cNvPr id="1012" name="Google Shape;1012;p108"/>
          <p:cNvPicPr preferRelativeResize="0"/>
          <p:nvPr/>
        </p:nvPicPr>
        <p:blipFill>
          <a:blip r:embed="rId3">
            <a:alphaModFix/>
          </a:blip>
          <a:stretch>
            <a:fillRect/>
          </a:stretch>
        </p:blipFill>
        <p:spPr>
          <a:xfrm>
            <a:off x="4621975" y="780238"/>
            <a:ext cx="4031225" cy="3583025"/>
          </a:xfrm>
          <a:prstGeom prst="rect">
            <a:avLst/>
          </a:prstGeom>
          <a:noFill/>
          <a:ln>
            <a:noFill/>
          </a:ln>
        </p:spPr>
      </p:pic>
      <p:sp>
        <p:nvSpPr>
          <p:cNvPr id="1013" name="Google Shape;1013;p108"/>
          <p:cNvSpPr txBox="1"/>
          <p:nvPr/>
        </p:nvSpPr>
        <p:spPr>
          <a:xfrm>
            <a:off x="4953600" y="4492800"/>
            <a:ext cx="34992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Size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014" name="Google Shape;1014;p108"/>
          <p:cNvSpPr txBox="1"/>
          <p:nvPr/>
        </p:nvSpPr>
        <p:spPr>
          <a:xfrm rot="-5400000">
            <a:off x="3002400" y="2592000"/>
            <a:ext cx="2822400" cy="3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Time to Run</a:t>
            </a:r>
            <a:endParaRPr>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09"/>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Amount of Work</a:t>
            </a:r>
            <a:endParaRPr/>
          </a:p>
        </p:txBody>
      </p:sp>
      <p:graphicFrame>
        <p:nvGraphicFramePr>
          <p:cNvPr id="1020" name="Google Shape;1020;p109"/>
          <p:cNvGraphicFramePr/>
          <p:nvPr/>
        </p:nvGraphicFramePr>
        <p:xfrm>
          <a:off x="1080000" y="901356"/>
          <a:ext cx="3000000" cy="3000000"/>
        </p:xfrm>
        <a:graphic>
          <a:graphicData uri="http://schemas.openxmlformats.org/drawingml/2006/table">
            <a:tbl>
              <a:tblPr firstRow="1" bandRow="1">
                <a:noFill/>
                <a:tableStyleId>{74927088-1178-4FE2-BD7C-F3DEFB16FFBB}</a:tableStyleId>
              </a:tblPr>
              <a:tblGrid>
                <a:gridCol w="2040150">
                  <a:extLst>
                    <a:ext uri="{9D8B030D-6E8A-4147-A177-3AD203B41FA5}">
                      <a16:colId xmlns:a16="http://schemas.microsoft.com/office/drawing/2014/main" val="20000"/>
                    </a:ext>
                  </a:extLst>
                </a:gridCol>
                <a:gridCol w="4943850">
                  <a:extLst>
                    <a:ext uri="{9D8B030D-6E8A-4147-A177-3AD203B41FA5}">
                      <a16:colId xmlns:a16="http://schemas.microsoft.com/office/drawing/2014/main" val="20001"/>
                    </a:ext>
                  </a:extLst>
                </a:gridCol>
              </a:tblGrid>
              <a:tr h="308950">
                <a:tc>
                  <a:txBody>
                    <a:bodyPr/>
                    <a:lstStyle/>
                    <a:p>
                      <a:pPr marL="0" marR="0" lvl="0" indent="0" algn="l" rtl="0">
                        <a:spcBef>
                          <a:spcPts val="0"/>
                        </a:spcBef>
                        <a:spcAft>
                          <a:spcPts val="0"/>
                        </a:spcAft>
                        <a:buNone/>
                      </a:pPr>
                      <a:r>
                        <a:rPr lang="en" sz="1800" u="none" strike="noStrike" cap="none">
                          <a:latin typeface="Raleway"/>
                          <a:ea typeface="Raleway"/>
                          <a:cs typeface="Raleway"/>
                          <a:sym typeface="Raleway"/>
                        </a:rPr>
                        <a:t>Type</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Description</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0"/>
                  </a:ext>
                </a:extLst>
              </a:tr>
              <a:tr h="541050">
                <a:tc>
                  <a:txBody>
                    <a:bodyPr/>
                    <a:lstStyle/>
                    <a:p>
                      <a:pPr marL="0" marR="0" lvl="0" indent="0" algn="l" rtl="0">
                        <a:spcBef>
                          <a:spcPts val="0"/>
                        </a:spcBef>
                        <a:spcAft>
                          <a:spcPts val="0"/>
                        </a:spcAft>
                        <a:buNone/>
                      </a:pPr>
                      <a:r>
                        <a:rPr lang="en" sz="1800">
                          <a:latin typeface="Raleway"/>
                          <a:ea typeface="Raleway"/>
                          <a:cs typeface="Raleway"/>
                          <a:sym typeface="Raleway"/>
                        </a:rPr>
                        <a:t>Constant  - Θ(1)</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Regardless of the size of the input, this function will take a constant amount of work. </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1"/>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Logarithmic – Θ(log(n))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2"/>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Linear – Θ(n)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3"/>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Quadratic– Θ(n</a:t>
                      </a:r>
                      <a:r>
                        <a:rPr lang="en" sz="1800" baseline="30000">
                          <a:latin typeface="Raleway"/>
                          <a:ea typeface="Raleway"/>
                          <a:cs typeface="Raleway"/>
                          <a:sym typeface="Raleway"/>
                        </a:rPr>
                        <a:t>2</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4"/>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Exponential – Θ(b</a:t>
                      </a:r>
                      <a:r>
                        <a:rPr lang="en" sz="1800" baseline="30000">
                          <a:latin typeface="Raleway"/>
                          <a:ea typeface="Raleway"/>
                          <a:cs typeface="Raleway"/>
                          <a:sym typeface="Raleway"/>
                        </a:rPr>
                        <a:t>n</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10"/>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Amount of Work</a:t>
            </a:r>
            <a:endParaRPr/>
          </a:p>
        </p:txBody>
      </p:sp>
      <p:graphicFrame>
        <p:nvGraphicFramePr>
          <p:cNvPr id="1026" name="Google Shape;1026;p110"/>
          <p:cNvGraphicFramePr/>
          <p:nvPr/>
        </p:nvGraphicFramePr>
        <p:xfrm>
          <a:off x="1080000" y="901356"/>
          <a:ext cx="3000000" cy="3000000"/>
        </p:xfrm>
        <a:graphic>
          <a:graphicData uri="http://schemas.openxmlformats.org/drawingml/2006/table">
            <a:tbl>
              <a:tblPr firstRow="1" bandRow="1">
                <a:noFill/>
                <a:tableStyleId>{74927088-1178-4FE2-BD7C-F3DEFB16FFBB}</a:tableStyleId>
              </a:tblPr>
              <a:tblGrid>
                <a:gridCol w="2040150">
                  <a:extLst>
                    <a:ext uri="{9D8B030D-6E8A-4147-A177-3AD203B41FA5}">
                      <a16:colId xmlns:a16="http://schemas.microsoft.com/office/drawing/2014/main" val="20000"/>
                    </a:ext>
                  </a:extLst>
                </a:gridCol>
                <a:gridCol w="4943850">
                  <a:extLst>
                    <a:ext uri="{9D8B030D-6E8A-4147-A177-3AD203B41FA5}">
                      <a16:colId xmlns:a16="http://schemas.microsoft.com/office/drawing/2014/main" val="20001"/>
                    </a:ext>
                  </a:extLst>
                </a:gridCol>
              </a:tblGrid>
              <a:tr h="308950">
                <a:tc>
                  <a:txBody>
                    <a:bodyPr/>
                    <a:lstStyle/>
                    <a:p>
                      <a:pPr marL="0" marR="0" lvl="0" indent="0" algn="l" rtl="0">
                        <a:spcBef>
                          <a:spcPts val="0"/>
                        </a:spcBef>
                        <a:spcAft>
                          <a:spcPts val="0"/>
                        </a:spcAft>
                        <a:buNone/>
                      </a:pPr>
                      <a:r>
                        <a:rPr lang="en" sz="1800" u="none" strike="noStrike" cap="none">
                          <a:latin typeface="Raleway"/>
                          <a:ea typeface="Raleway"/>
                          <a:cs typeface="Raleway"/>
                          <a:sym typeface="Raleway"/>
                        </a:rPr>
                        <a:t>Type</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Description</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0"/>
                  </a:ext>
                </a:extLst>
              </a:tr>
              <a:tr h="541050">
                <a:tc>
                  <a:txBody>
                    <a:bodyPr/>
                    <a:lstStyle/>
                    <a:p>
                      <a:pPr marL="0" marR="0" lvl="0" indent="0" algn="l" rtl="0">
                        <a:spcBef>
                          <a:spcPts val="0"/>
                        </a:spcBef>
                        <a:spcAft>
                          <a:spcPts val="0"/>
                        </a:spcAft>
                        <a:buNone/>
                      </a:pPr>
                      <a:r>
                        <a:rPr lang="en" sz="1800">
                          <a:latin typeface="Raleway"/>
                          <a:ea typeface="Raleway"/>
                          <a:cs typeface="Raleway"/>
                          <a:sym typeface="Raleway"/>
                        </a:rPr>
                        <a:t>Constant  - Θ(1)</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Regardless of the size of the input, this function will take a constant amount of work. </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1"/>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Logarithmic – Θ(log(n))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Multiplying n by a factor increments the amount of work done by the program.</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2"/>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Linear – Θ(n)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3"/>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Quadratic– Θ(n</a:t>
                      </a:r>
                      <a:r>
                        <a:rPr lang="en" sz="1800" baseline="30000">
                          <a:latin typeface="Raleway"/>
                          <a:ea typeface="Raleway"/>
                          <a:cs typeface="Raleway"/>
                          <a:sym typeface="Raleway"/>
                        </a:rPr>
                        <a:t>2</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4"/>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Exponential – Θ(b</a:t>
                      </a:r>
                      <a:r>
                        <a:rPr lang="en" sz="1800" baseline="30000">
                          <a:latin typeface="Raleway"/>
                          <a:ea typeface="Raleway"/>
                          <a:cs typeface="Raleway"/>
                          <a:sym typeface="Raleway"/>
                        </a:rPr>
                        <a:t>n</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11"/>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Amount of Work</a:t>
            </a:r>
            <a:endParaRPr/>
          </a:p>
        </p:txBody>
      </p:sp>
      <p:graphicFrame>
        <p:nvGraphicFramePr>
          <p:cNvPr id="1032" name="Google Shape;1032;p111"/>
          <p:cNvGraphicFramePr/>
          <p:nvPr/>
        </p:nvGraphicFramePr>
        <p:xfrm>
          <a:off x="1080000" y="901356"/>
          <a:ext cx="3000000" cy="3000000"/>
        </p:xfrm>
        <a:graphic>
          <a:graphicData uri="http://schemas.openxmlformats.org/drawingml/2006/table">
            <a:tbl>
              <a:tblPr firstRow="1" bandRow="1">
                <a:noFill/>
                <a:tableStyleId>{74927088-1178-4FE2-BD7C-F3DEFB16FFBB}</a:tableStyleId>
              </a:tblPr>
              <a:tblGrid>
                <a:gridCol w="2040150">
                  <a:extLst>
                    <a:ext uri="{9D8B030D-6E8A-4147-A177-3AD203B41FA5}">
                      <a16:colId xmlns:a16="http://schemas.microsoft.com/office/drawing/2014/main" val="20000"/>
                    </a:ext>
                  </a:extLst>
                </a:gridCol>
                <a:gridCol w="4943850">
                  <a:extLst>
                    <a:ext uri="{9D8B030D-6E8A-4147-A177-3AD203B41FA5}">
                      <a16:colId xmlns:a16="http://schemas.microsoft.com/office/drawing/2014/main" val="20001"/>
                    </a:ext>
                  </a:extLst>
                </a:gridCol>
              </a:tblGrid>
              <a:tr h="308950">
                <a:tc>
                  <a:txBody>
                    <a:bodyPr/>
                    <a:lstStyle/>
                    <a:p>
                      <a:pPr marL="0" marR="0" lvl="0" indent="0" algn="l" rtl="0">
                        <a:spcBef>
                          <a:spcPts val="0"/>
                        </a:spcBef>
                        <a:spcAft>
                          <a:spcPts val="0"/>
                        </a:spcAft>
                        <a:buNone/>
                      </a:pPr>
                      <a:r>
                        <a:rPr lang="en" sz="1800" u="none" strike="noStrike" cap="none">
                          <a:latin typeface="Raleway"/>
                          <a:ea typeface="Raleway"/>
                          <a:cs typeface="Raleway"/>
                          <a:sym typeface="Raleway"/>
                        </a:rPr>
                        <a:t>Type</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Description</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0"/>
                  </a:ext>
                </a:extLst>
              </a:tr>
              <a:tr h="541050">
                <a:tc>
                  <a:txBody>
                    <a:bodyPr/>
                    <a:lstStyle/>
                    <a:p>
                      <a:pPr marL="0" marR="0" lvl="0" indent="0" algn="l" rtl="0">
                        <a:spcBef>
                          <a:spcPts val="0"/>
                        </a:spcBef>
                        <a:spcAft>
                          <a:spcPts val="0"/>
                        </a:spcAft>
                        <a:buNone/>
                      </a:pPr>
                      <a:r>
                        <a:rPr lang="en" sz="1800">
                          <a:latin typeface="Raleway"/>
                          <a:ea typeface="Raleway"/>
                          <a:cs typeface="Raleway"/>
                          <a:sym typeface="Raleway"/>
                        </a:rPr>
                        <a:t>Constant  - Θ(1)</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Regardless of the size of the input, this function will take a constant amount of work. </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1"/>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Logarithmic – Θ(log(n))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Multiplying n by a factor increments the amount of work done by the program.</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2"/>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Linear – Θ(n)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by one will result in one additional unit of work.</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3"/>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Quadratic– Θ(n</a:t>
                      </a:r>
                      <a:r>
                        <a:rPr lang="en" sz="1800" baseline="30000">
                          <a:latin typeface="Raleway"/>
                          <a:ea typeface="Raleway"/>
                          <a:cs typeface="Raleway"/>
                          <a:sym typeface="Raleway"/>
                        </a:rPr>
                        <a:t>2</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4"/>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Exponential – Θ(b</a:t>
                      </a:r>
                      <a:r>
                        <a:rPr lang="en" sz="1800" baseline="30000">
                          <a:latin typeface="Raleway"/>
                          <a:ea typeface="Raleway"/>
                          <a:cs typeface="Raleway"/>
                          <a:sym typeface="Raleway"/>
                        </a:rPr>
                        <a:t>n</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lvl="0" indent="0" algn="l" rtl="0">
                        <a:spcBef>
                          <a:spcPts val="0"/>
                        </a:spcBef>
                        <a:spcAft>
                          <a:spcPts val="0"/>
                        </a:spcAft>
                        <a:buNone/>
                      </a:pP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12"/>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Amount of Work</a:t>
            </a:r>
            <a:endParaRPr/>
          </a:p>
        </p:txBody>
      </p:sp>
      <p:graphicFrame>
        <p:nvGraphicFramePr>
          <p:cNvPr id="1038" name="Google Shape;1038;p112"/>
          <p:cNvGraphicFramePr/>
          <p:nvPr/>
        </p:nvGraphicFramePr>
        <p:xfrm>
          <a:off x="1080000" y="901356"/>
          <a:ext cx="3000000" cy="3000000"/>
        </p:xfrm>
        <a:graphic>
          <a:graphicData uri="http://schemas.openxmlformats.org/drawingml/2006/table">
            <a:tbl>
              <a:tblPr firstRow="1" bandRow="1">
                <a:noFill/>
                <a:tableStyleId>{74927088-1178-4FE2-BD7C-F3DEFB16FFBB}</a:tableStyleId>
              </a:tblPr>
              <a:tblGrid>
                <a:gridCol w="2040150">
                  <a:extLst>
                    <a:ext uri="{9D8B030D-6E8A-4147-A177-3AD203B41FA5}">
                      <a16:colId xmlns:a16="http://schemas.microsoft.com/office/drawing/2014/main" val="20000"/>
                    </a:ext>
                  </a:extLst>
                </a:gridCol>
                <a:gridCol w="4943850">
                  <a:extLst>
                    <a:ext uri="{9D8B030D-6E8A-4147-A177-3AD203B41FA5}">
                      <a16:colId xmlns:a16="http://schemas.microsoft.com/office/drawing/2014/main" val="20001"/>
                    </a:ext>
                  </a:extLst>
                </a:gridCol>
              </a:tblGrid>
              <a:tr h="308950">
                <a:tc>
                  <a:txBody>
                    <a:bodyPr/>
                    <a:lstStyle/>
                    <a:p>
                      <a:pPr marL="0" marR="0" lvl="0" indent="0" algn="l" rtl="0">
                        <a:spcBef>
                          <a:spcPts val="0"/>
                        </a:spcBef>
                        <a:spcAft>
                          <a:spcPts val="0"/>
                        </a:spcAft>
                        <a:buNone/>
                      </a:pPr>
                      <a:r>
                        <a:rPr lang="en" sz="1800" u="none" strike="noStrike" cap="none">
                          <a:latin typeface="Raleway"/>
                          <a:ea typeface="Raleway"/>
                          <a:cs typeface="Raleway"/>
                          <a:sym typeface="Raleway"/>
                        </a:rPr>
                        <a:t>Type</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Description</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0"/>
                  </a:ext>
                </a:extLst>
              </a:tr>
              <a:tr h="541050">
                <a:tc>
                  <a:txBody>
                    <a:bodyPr/>
                    <a:lstStyle/>
                    <a:p>
                      <a:pPr marL="0" marR="0" lvl="0" indent="0" algn="l" rtl="0">
                        <a:spcBef>
                          <a:spcPts val="0"/>
                        </a:spcBef>
                        <a:spcAft>
                          <a:spcPts val="0"/>
                        </a:spcAft>
                        <a:buNone/>
                      </a:pPr>
                      <a:r>
                        <a:rPr lang="en" sz="1800">
                          <a:latin typeface="Raleway"/>
                          <a:ea typeface="Raleway"/>
                          <a:cs typeface="Raleway"/>
                          <a:sym typeface="Raleway"/>
                        </a:rPr>
                        <a:t>Constant  - Θ(1)</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Regardless of the size of the input, this function will take a constant amount of work. </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1"/>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Logarithmic – Θ(log(n))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Multiplying n by a factor increments the amount of work done by the program.</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2"/>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Linear – Θ(n)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by one will result in one additional unit of work.</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3"/>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Quadratic– Θ(n</a:t>
                      </a:r>
                      <a:r>
                        <a:rPr lang="en" sz="1800" baseline="30000">
                          <a:latin typeface="Raleway"/>
                          <a:ea typeface="Raleway"/>
                          <a:cs typeface="Raleway"/>
                          <a:sym typeface="Raleway"/>
                        </a:rPr>
                        <a:t>2</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by one will result in n additional units of work.</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4"/>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Exponential – Θ(b</a:t>
                      </a:r>
                      <a:r>
                        <a:rPr lang="en" sz="1800" baseline="30000">
                          <a:latin typeface="Raleway"/>
                          <a:ea typeface="Raleway"/>
                          <a:cs typeface="Raleway"/>
                          <a:sym typeface="Raleway"/>
                        </a:rPr>
                        <a:t>n</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13"/>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Amount of Work</a:t>
            </a:r>
            <a:endParaRPr/>
          </a:p>
        </p:txBody>
      </p:sp>
      <p:graphicFrame>
        <p:nvGraphicFramePr>
          <p:cNvPr id="1044" name="Google Shape;1044;p113"/>
          <p:cNvGraphicFramePr/>
          <p:nvPr/>
        </p:nvGraphicFramePr>
        <p:xfrm>
          <a:off x="1080000" y="901356"/>
          <a:ext cx="3000000" cy="3000000"/>
        </p:xfrm>
        <a:graphic>
          <a:graphicData uri="http://schemas.openxmlformats.org/drawingml/2006/table">
            <a:tbl>
              <a:tblPr firstRow="1" bandRow="1">
                <a:noFill/>
                <a:tableStyleId>{74927088-1178-4FE2-BD7C-F3DEFB16FFBB}</a:tableStyleId>
              </a:tblPr>
              <a:tblGrid>
                <a:gridCol w="2040150">
                  <a:extLst>
                    <a:ext uri="{9D8B030D-6E8A-4147-A177-3AD203B41FA5}">
                      <a16:colId xmlns:a16="http://schemas.microsoft.com/office/drawing/2014/main" val="20000"/>
                    </a:ext>
                  </a:extLst>
                </a:gridCol>
                <a:gridCol w="4943850">
                  <a:extLst>
                    <a:ext uri="{9D8B030D-6E8A-4147-A177-3AD203B41FA5}">
                      <a16:colId xmlns:a16="http://schemas.microsoft.com/office/drawing/2014/main" val="20001"/>
                    </a:ext>
                  </a:extLst>
                </a:gridCol>
              </a:tblGrid>
              <a:tr h="308950">
                <a:tc>
                  <a:txBody>
                    <a:bodyPr/>
                    <a:lstStyle/>
                    <a:p>
                      <a:pPr marL="0" marR="0" lvl="0" indent="0" algn="l" rtl="0">
                        <a:spcBef>
                          <a:spcPts val="0"/>
                        </a:spcBef>
                        <a:spcAft>
                          <a:spcPts val="0"/>
                        </a:spcAft>
                        <a:buNone/>
                      </a:pPr>
                      <a:r>
                        <a:rPr lang="en" sz="1800" u="none" strike="noStrike" cap="none">
                          <a:latin typeface="Raleway"/>
                          <a:ea typeface="Raleway"/>
                          <a:cs typeface="Raleway"/>
                          <a:sym typeface="Raleway"/>
                        </a:rPr>
                        <a:t>Type</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Description</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0"/>
                  </a:ext>
                </a:extLst>
              </a:tr>
              <a:tr h="541050">
                <a:tc>
                  <a:txBody>
                    <a:bodyPr/>
                    <a:lstStyle/>
                    <a:p>
                      <a:pPr marL="0" marR="0" lvl="0" indent="0" algn="l" rtl="0">
                        <a:spcBef>
                          <a:spcPts val="0"/>
                        </a:spcBef>
                        <a:spcAft>
                          <a:spcPts val="0"/>
                        </a:spcAft>
                        <a:buNone/>
                      </a:pPr>
                      <a:r>
                        <a:rPr lang="en" sz="1800">
                          <a:latin typeface="Raleway"/>
                          <a:ea typeface="Raleway"/>
                          <a:cs typeface="Raleway"/>
                          <a:sym typeface="Raleway"/>
                        </a:rPr>
                        <a:t>Constant  - Θ(1)</a:t>
                      </a: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Regardless of the size of the input, this function will take a constant amount of work. </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1"/>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Logarithmic – Θ(log(n))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Multiplying n by a factor increments the amount of work done by the program.</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2"/>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Linear – Θ(n)</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by one will result in one additional unit of work.</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3"/>
                  </a:ext>
                </a:extLst>
              </a:tr>
              <a:tr h="5410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Quadratic– Θ(n</a:t>
                      </a:r>
                      <a:r>
                        <a:rPr lang="en" sz="1800" baseline="30000">
                          <a:latin typeface="Raleway"/>
                          <a:ea typeface="Raleway"/>
                          <a:cs typeface="Raleway"/>
                          <a:sym typeface="Raleway"/>
                        </a:rPr>
                        <a:t>2</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by one will result in n additional units of work.</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4"/>
                  </a:ext>
                </a:extLst>
              </a:tr>
              <a:tr h="773150">
                <a:tc>
                  <a:txBody>
                    <a:bodyPr/>
                    <a:lstStyle/>
                    <a:p>
                      <a:pPr marL="0" marR="0" lvl="0" indent="0" algn="l" rtl="0">
                        <a:lnSpc>
                          <a:spcPct val="100000"/>
                        </a:lnSpc>
                        <a:spcBef>
                          <a:spcPts val="0"/>
                        </a:spcBef>
                        <a:spcAft>
                          <a:spcPts val="0"/>
                        </a:spcAft>
                        <a:buClr>
                          <a:srgbClr val="000000"/>
                        </a:buClr>
                        <a:buSzPts val="1800"/>
                        <a:buFont typeface="Calibri"/>
                        <a:buNone/>
                      </a:pPr>
                      <a:r>
                        <a:rPr lang="en" sz="1800">
                          <a:latin typeface="Raleway"/>
                          <a:ea typeface="Raleway"/>
                          <a:cs typeface="Raleway"/>
                          <a:sym typeface="Raleway"/>
                        </a:rPr>
                        <a:t>Exponential – Θ(b</a:t>
                      </a:r>
                      <a:r>
                        <a:rPr lang="en" sz="1800" baseline="30000">
                          <a:latin typeface="Raleway"/>
                          <a:ea typeface="Raleway"/>
                          <a:cs typeface="Raleway"/>
                          <a:sym typeface="Raleway"/>
                        </a:rPr>
                        <a:t>n</a:t>
                      </a:r>
                      <a:r>
                        <a:rPr lang="en" sz="1800">
                          <a:latin typeface="Raleway"/>
                          <a:ea typeface="Raleway"/>
                          <a:cs typeface="Raleway"/>
                          <a:sym typeface="Raleway"/>
                        </a:rPr>
                        <a:t>)</a:t>
                      </a:r>
                      <a:endParaRPr>
                        <a:latin typeface="Raleway"/>
                        <a:ea typeface="Raleway"/>
                        <a:cs typeface="Raleway"/>
                        <a:sym typeface="Raleway"/>
                      </a:endParaRPr>
                    </a:p>
                    <a:p>
                      <a:pPr marL="0" marR="0" lvl="0" indent="0" algn="l" rtl="0">
                        <a:spcBef>
                          <a:spcPts val="0"/>
                        </a:spcBef>
                        <a:spcAft>
                          <a:spcPts val="0"/>
                        </a:spcAft>
                        <a:buNone/>
                      </a:pPr>
                      <a:endParaRPr sz="1800">
                        <a:latin typeface="Raleway"/>
                        <a:ea typeface="Raleway"/>
                        <a:cs typeface="Raleway"/>
                        <a:sym typeface="Raleway"/>
                      </a:endParaRPr>
                    </a:p>
                  </a:txBody>
                  <a:tcPr marL="91450" marR="91450" marT="45725" marB="45725"/>
                </a:tc>
                <a:tc>
                  <a:txBody>
                    <a:bodyPr/>
                    <a:lstStyle/>
                    <a:p>
                      <a:pPr marL="0" marR="0" lvl="0" indent="0" algn="l" rtl="0">
                        <a:spcBef>
                          <a:spcPts val="0"/>
                        </a:spcBef>
                        <a:spcAft>
                          <a:spcPts val="0"/>
                        </a:spcAft>
                        <a:buNone/>
                      </a:pPr>
                      <a:r>
                        <a:rPr lang="en" sz="1800">
                          <a:latin typeface="Raleway"/>
                          <a:ea typeface="Raleway"/>
                          <a:cs typeface="Raleway"/>
                          <a:sym typeface="Raleway"/>
                        </a:rPr>
                        <a:t>Increasing the size of the input results in b times as many units of work at each step.</a:t>
                      </a:r>
                      <a:endParaRPr sz="1800">
                        <a:latin typeface="Raleway"/>
                        <a:ea typeface="Raleway"/>
                        <a:cs typeface="Raleway"/>
                        <a:sym typeface="Raleway"/>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14"/>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Rules</a:t>
            </a:r>
            <a:endParaRPr/>
          </a:p>
        </p:txBody>
      </p:sp>
      <p:sp>
        <p:nvSpPr>
          <p:cNvPr id="1050" name="Google Shape;1050;p114"/>
          <p:cNvSpPr txBox="1">
            <a:spLocks noGrp="1"/>
          </p:cNvSpPr>
          <p:nvPr>
            <p:ph type="body" idx="3"/>
          </p:nvPr>
        </p:nvSpPr>
        <p:spPr>
          <a:xfrm>
            <a:off x="893685" y="1200150"/>
            <a:ext cx="7356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aleway"/>
              <a:buChar char="●"/>
            </a:pPr>
            <a:r>
              <a:rPr lang="en" sz="1800" b="1">
                <a:solidFill>
                  <a:schemeClr val="dk2"/>
                </a:solidFill>
                <a:latin typeface="Raleway"/>
                <a:ea typeface="Raleway"/>
                <a:cs typeface="Raleway"/>
                <a:sym typeface="Raleway"/>
              </a:rPr>
              <a:t>Ignore lower order terms</a:t>
            </a:r>
            <a:endParaRPr sz="1800" b="1">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Larger terms dominate the growth of a function, so we can ignore the smaller terms</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 + N → Θ(N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a:t>
            </a:r>
            <a:endParaRPr sz="1800">
              <a:solidFill>
                <a:schemeClr val="dk2"/>
              </a:solidFill>
              <a:latin typeface="Raleway"/>
              <a:ea typeface="Raleway"/>
              <a:cs typeface="Raleway"/>
              <a:sym typeface="Raleway"/>
            </a:endParaRPr>
          </a:p>
          <a:p>
            <a:pPr marL="914400" marR="0" lvl="0" indent="0" algn="l" rtl="0">
              <a:lnSpc>
                <a:spcPct val="115000"/>
              </a:lnSpc>
              <a:spcBef>
                <a:spcPts val="1600"/>
              </a:spcBef>
              <a:spcAft>
                <a:spcPts val="1600"/>
              </a:spcAft>
              <a:buNone/>
            </a:pPr>
            <a:endParaRPr sz="1800">
              <a:solidFill>
                <a:schemeClr val="dk2"/>
              </a:solidFill>
              <a:latin typeface="Raleway"/>
              <a:ea typeface="Raleway"/>
              <a:cs typeface="Raleway"/>
              <a:sym typeface="Raleway"/>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15"/>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Rules</a:t>
            </a:r>
            <a:endParaRPr/>
          </a:p>
        </p:txBody>
      </p:sp>
      <p:sp>
        <p:nvSpPr>
          <p:cNvPr id="1056" name="Google Shape;1056;p115"/>
          <p:cNvSpPr txBox="1">
            <a:spLocks noGrp="1"/>
          </p:cNvSpPr>
          <p:nvPr>
            <p:ph type="body" idx="3"/>
          </p:nvPr>
        </p:nvSpPr>
        <p:spPr>
          <a:xfrm>
            <a:off x="893685" y="1200150"/>
            <a:ext cx="7356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aleway"/>
              <a:buChar char="●"/>
            </a:pPr>
            <a:r>
              <a:rPr lang="en" sz="1800" b="1">
                <a:solidFill>
                  <a:schemeClr val="dk2"/>
                </a:solidFill>
                <a:latin typeface="Raleway"/>
                <a:ea typeface="Raleway"/>
                <a:cs typeface="Raleway"/>
                <a:sym typeface="Raleway"/>
              </a:rPr>
              <a:t>Ignore lower order terms</a:t>
            </a:r>
            <a:endParaRPr sz="1800" b="1">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Larger terms dominate the growth of a function, so we can ignore the smaller terms</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 + N → Θ(N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a:t>
            </a:r>
            <a:endParaRPr sz="1800">
              <a:solidFill>
                <a:schemeClr val="dk2"/>
              </a:solidFill>
              <a:latin typeface="Raleway"/>
              <a:ea typeface="Raleway"/>
              <a:cs typeface="Raleway"/>
              <a:sym typeface="Raleway"/>
            </a:endParaRPr>
          </a:p>
          <a:p>
            <a:pPr marL="457200" lvl="0" indent="-342900" algn="l" rtl="0">
              <a:spcBef>
                <a:spcPts val="0"/>
              </a:spcBef>
              <a:spcAft>
                <a:spcPts val="0"/>
              </a:spcAft>
              <a:buClr>
                <a:schemeClr val="dk2"/>
              </a:buClr>
              <a:buSzPts val="1800"/>
              <a:buFont typeface="Raleway"/>
              <a:buChar char="●"/>
            </a:pPr>
            <a:r>
              <a:rPr lang="en" sz="1800" b="1">
                <a:solidFill>
                  <a:schemeClr val="dk2"/>
                </a:solidFill>
                <a:latin typeface="Raleway"/>
                <a:ea typeface="Raleway"/>
                <a:cs typeface="Raleway"/>
                <a:sym typeface="Raleway"/>
              </a:rPr>
              <a:t>Ignore constants</a:t>
            </a:r>
            <a:endParaRPr sz="1800" b="1">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Constants don’t affect the magnitude of the growth rate</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4N → Θ(N)</a:t>
            </a:r>
            <a:endParaRPr sz="1800">
              <a:solidFill>
                <a:schemeClr val="dk2"/>
              </a:solidFill>
              <a:latin typeface="Raleway"/>
              <a:ea typeface="Raleway"/>
              <a:cs typeface="Raleway"/>
              <a:sym typeface="Raleway"/>
            </a:endParaRPr>
          </a:p>
          <a:p>
            <a:pPr marL="0" marR="0" lvl="0" indent="0" algn="l" rtl="0">
              <a:lnSpc>
                <a:spcPct val="115000"/>
              </a:lnSpc>
              <a:spcBef>
                <a:spcPts val="1600"/>
              </a:spcBef>
              <a:spcAft>
                <a:spcPts val="0"/>
              </a:spcAft>
              <a:buNone/>
            </a:pPr>
            <a:endParaRPr sz="1800">
              <a:solidFill>
                <a:schemeClr val="dk2"/>
              </a:solidFill>
              <a:latin typeface="Raleway"/>
              <a:ea typeface="Raleway"/>
              <a:cs typeface="Raleway"/>
              <a:sym typeface="Raleway"/>
            </a:endParaRPr>
          </a:p>
          <a:p>
            <a:pPr marL="914400" marR="0" lvl="0" indent="0" algn="l" rtl="0">
              <a:lnSpc>
                <a:spcPct val="115000"/>
              </a:lnSpc>
              <a:spcBef>
                <a:spcPts val="1600"/>
              </a:spcBef>
              <a:spcAft>
                <a:spcPts val="1600"/>
              </a:spcAft>
              <a:buNone/>
            </a:pPr>
            <a:endParaRPr sz="1800">
              <a:solidFill>
                <a:schemeClr val="dk2"/>
              </a:solidFill>
              <a:latin typeface="Raleway"/>
              <a:ea typeface="Raleway"/>
              <a:cs typeface="Raleway"/>
              <a:sym typeface="Raleway"/>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16"/>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Rules</a:t>
            </a:r>
            <a:endParaRPr/>
          </a:p>
        </p:txBody>
      </p:sp>
      <p:sp>
        <p:nvSpPr>
          <p:cNvPr id="1062" name="Google Shape;1062;p116"/>
          <p:cNvSpPr txBox="1">
            <a:spLocks noGrp="1"/>
          </p:cNvSpPr>
          <p:nvPr>
            <p:ph type="body" idx="3"/>
          </p:nvPr>
        </p:nvSpPr>
        <p:spPr>
          <a:xfrm>
            <a:off x="893685" y="1200150"/>
            <a:ext cx="73566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aleway"/>
              <a:buChar char="●"/>
            </a:pPr>
            <a:r>
              <a:rPr lang="en" sz="1800" b="1">
                <a:solidFill>
                  <a:schemeClr val="dk2"/>
                </a:solidFill>
                <a:latin typeface="Raleway"/>
                <a:ea typeface="Raleway"/>
                <a:cs typeface="Raleway"/>
                <a:sym typeface="Raleway"/>
              </a:rPr>
              <a:t>Ignore lower order terms</a:t>
            </a:r>
            <a:endParaRPr sz="1800" b="1">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Larger terms dominate the growth of a function, so we can ignore the smaller terms</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 + N → Θ(N</a:t>
            </a:r>
            <a:r>
              <a:rPr lang="en" sz="1800" baseline="30000">
                <a:solidFill>
                  <a:schemeClr val="dk2"/>
                </a:solidFill>
                <a:latin typeface="Raleway"/>
                <a:ea typeface="Raleway"/>
                <a:cs typeface="Raleway"/>
                <a:sym typeface="Raleway"/>
              </a:rPr>
              <a:t>2</a:t>
            </a:r>
            <a:r>
              <a:rPr lang="en" sz="1800">
                <a:solidFill>
                  <a:schemeClr val="dk2"/>
                </a:solidFill>
                <a:latin typeface="Raleway"/>
                <a:ea typeface="Raleway"/>
                <a:cs typeface="Raleway"/>
                <a:sym typeface="Raleway"/>
              </a:rPr>
              <a:t>)</a:t>
            </a:r>
            <a:endParaRPr sz="1800">
              <a:solidFill>
                <a:schemeClr val="dk2"/>
              </a:solidFill>
              <a:latin typeface="Raleway"/>
              <a:ea typeface="Raleway"/>
              <a:cs typeface="Raleway"/>
              <a:sym typeface="Raleway"/>
            </a:endParaRPr>
          </a:p>
          <a:p>
            <a:pPr marL="457200" lvl="0" indent="-342900" algn="l" rtl="0">
              <a:spcBef>
                <a:spcPts val="0"/>
              </a:spcBef>
              <a:spcAft>
                <a:spcPts val="0"/>
              </a:spcAft>
              <a:buClr>
                <a:schemeClr val="dk2"/>
              </a:buClr>
              <a:buSzPts val="1800"/>
              <a:buFont typeface="Raleway"/>
              <a:buChar char="●"/>
            </a:pPr>
            <a:r>
              <a:rPr lang="en" sz="1800" b="1">
                <a:solidFill>
                  <a:schemeClr val="dk2"/>
                </a:solidFill>
                <a:latin typeface="Raleway"/>
                <a:ea typeface="Raleway"/>
                <a:cs typeface="Raleway"/>
                <a:sym typeface="Raleway"/>
              </a:rPr>
              <a:t>Ignore constants</a:t>
            </a:r>
            <a:endParaRPr sz="1800" b="1">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Constants don’t affect the magnitude of the growth rate</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4N → Θ(N)</a:t>
            </a:r>
            <a:endParaRPr sz="1800">
              <a:solidFill>
                <a:schemeClr val="dk2"/>
              </a:solidFill>
              <a:latin typeface="Raleway"/>
              <a:ea typeface="Raleway"/>
              <a:cs typeface="Raleway"/>
              <a:sym typeface="Raleway"/>
            </a:endParaRPr>
          </a:p>
          <a:p>
            <a:pPr marL="914400" lvl="1" indent="-342900" algn="l" rtl="0">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This applies to the base of logarithms that we are considering</a:t>
            </a:r>
            <a:endParaRPr sz="1800">
              <a:solidFill>
                <a:schemeClr val="dk2"/>
              </a:solidFill>
              <a:latin typeface="Raleway"/>
              <a:ea typeface="Raleway"/>
              <a:cs typeface="Raleway"/>
              <a:sym typeface="Raleway"/>
            </a:endParaRPr>
          </a:p>
          <a:p>
            <a:pPr marL="1371600" lvl="2" indent="-342900" algn="l" rtl="0">
              <a:spcBef>
                <a:spcPts val="0"/>
              </a:spcBef>
              <a:spcAft>
                <a:spcPts val="0"/>
              </a:spcAft>
              <a:buClr>
                <a:schemeClr val="dk2"/>
              </a:buClr>
              <a:buSzPts val="1800"/>
              <a:buFont typeface="Roboto"/>
              <a:buChar char="■"/>
            </a:pPr>
            <a:r>
              <a:rPr lang="en" sz="1800">
                <a:solidFill>
                  <a:schemeClr val="dk2"/>
                </a:solidFill>
                <a:latin typeface="Raleway"/>
                <a:ea typeface="Raleway"/>
                <a:cs typeface="Raleway"/>
                <a:sym typeface="Raleway"/>
              </a:rPr>
              <a:t>log</a:t>
            </a:r>
            <a:r>
              <a:rPr lang="en" sz="1800" baseline="-25000">
                <a:solidFill>
                  <a:schemeClr val="dk2"/>
                </a:solidFill>
                <a:latin typeface="Raleway"/>
                <a:ea typeface="Raleway"/>
                <a:cs typeface="Raleway"/>
                <a:sym typeface="Raleway"/>
              </a:rPr>
              <a:t>b</a:t>
            </a:r>
            <a:r>
              <a:rPr lang="en" sz="1800">
                <a:solidFill>
                  <a:schemeClr val="dk2"/>
                </a:solidFill>
                <a:latin typeface="Raleway"/>
                <a:ea typeface="Raleway"/>
                <a:cs typeface="Raleway"/>
                <a:sym typeface="Raleway"/>
              </a:rPr>
              <a:t>(N) → Θ(log(N)), for all b &gt; 0</a:t>
            </a:r>
            <a:endParaRPr sz="1800">
              <a:solidFill>
                <a:schemeClr val="dk2"/>
              </a:solidFill>
              <a:latin typeface="Raleway"/>
              <a:ea typeface="Raleway"/>
              <a:cs typeface="Raleway"/>
              <a:sym typeface="Raleway"/>
            </a:endParaRPr>
          </a:p>
          <a:p>
            <a:pPr marL="0" marR="0" lvl="0" indent="0" algn="l" rtl="0">
              <a:lnSpc>
                <a:spcPct val="115000"/>
              </a:lnSpc>
              <a:spcBef>
                <a:spcPts val="1600"/>
              </a:spcBef>
              <a:spcAft>
                <a:spcPts val="0"/>
              </a:spcAft>
              <a:buNone/>
            </a:pPr>
            <a:endParaRPr sz="1800">
              <a:solidFill>
                <a:schemeClr val="dk2"/>
              </a:solidFill>
              <a:latin typeface="Raleway"/>
              <a:ea typeface="Raleway"/>
              <a:cs typeface="Raleway"/>
              <a:sym typeface="Raleway"/>
            </a:endParaRPr>
          </a:p>
          <a:p>
            <a:pPr marL="914400" marR="0" lvl="0" indent="0" algn="l" rtl="0">
              <a:lnSpc>
                <a:spcPct val="115000"/>
              </a:lnSpc>
              <a:spcBef>
                <a:spcPts val="1600"/>
              </a:spcBef>
              <a:spcAft>
                <a:spcPts val="1600"/>
              </a:spcAft>
              <a:buNone/>
            </a:pPr>
            <a:endParaRPr sz="1800">
              <a:solidFill>
                <a:schemeClr val="dk2"/>
              </a:solidFill>
              <a:latin typeface="Raleway"/>
              <a:ea typeface="Raleway"/>
              <a:cs typeface="Raleway"/>
              <a:sym typeface="Raleway"/>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17"/>
          <p:cNvSpPr txBox="1">
            <a:spLocks noGrp="1"/>
          </p:cNvSpPr>
          <p:nvPr>
            <p:ph type="title"/>
          </p:nvPr>
        </p:nvSpPr>
        <p:spPr>
          <a:xfrm>
            <a:off x="893700" y="205988"/>
            <a:ext cx="6462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Things to Watch Out For</a:t>
            </a:r>
            <a:endParaRPr/>
          </a:p>
        </p:txBody>
      </p:sp>
      <p:sp>
        <p:nvSpPr>
          <p:cNvPr id="1068" name="Google Shape;1068;p117"/>
          <p:cNvSpPr txBox="1">
            <a:spLocks noGrp="1"/>
          </p:cNvSpPr>
          <p:nvPr>
            <p:ph type="body" idx="3"/>
          </p:nvPr>
        </p:nvSpPr>
        <p:spPr>
          <a:xfrm>
            <a:off x="893686" y="1063400"/>
            <a:ext cx="7055100" cy="37257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A function finishes execution after running a return statement</a:t>
            </a:r>
            <a:endParaRPr sz="1800">
              <a:solidFill>
                <a:schemeClr val="dk2"/>
              </a:solidFill>
              <a:latin typeface="Raleway"/>
              <a:ea typeface="Raleway"/>
              <a:cs typeface="Raleway"/>
              <a:sym typeface="Raleway"/>
            </a:endParaRPr>
          </a:p>
          <a:p>
            <a:pPr marL="914400" lvl="1" indent="-342900" algn="l" rtl="0">
              <a:lnSpc>
                <a:spcPct val="150000"/>
              </a:lnSpc>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For-loops containing return statements may not continue iterating</a:t>
            </a:r>
            <a:endParaRPr sz="1800">
              <a:solidFill>
                <a:schemeClr val="dk2"/>
              </a:solidFill>
              <a:latin typeface="Raleway"/>
              <a:ea typeface="Raleway"/>
              <a:cs typeface="Raleway"/>
              <a:sym typeface="Raleway"/>
            </a:endParaRPr>
          </a:p>
          <a:p>
            <a:pPr marL="457200" lvl="0" indent="-342900" algn="l" rtl="0">
              <a:lnSpc>
                <a:spcPct val="150000"/>
              </a:lnSpc>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The runtime for nested for-loops is not necessarily the product of the runtimes of each individual for-loop</a:t>
            </a:r>
            <a:endParaRPr sz="1800">
              <a:solidFill>
                <a:schemeClr val="dk2"/>
              </a:solidFill>
              <a:latin typeface="Raleway"/>
              <a:ea typeface="Raleway"/>
              <a:cs typeface="Raleway"/>
              <a:sym typeface="Raleway"/>
            </a:endParaRPr>
          </a:p>
          <a:p>
            <a:pPr marL="457200" lvl="0" indent="-342900" algn="l" rtl="0">
              <a:lnSpc>
                <a:spcPct val="150000"/>
              </a:lnSpc>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Look carefully at the way variables are incremented</a:t>
            </a:r>
            <a:endParaRPr sz="1800">
              <a:solidFill>
                <a:schemeClr val="dk2"/>
              </a:solidFill>
              <a:latin typeface="Raleway"/>
              <a:ea typeface="Raleway"/>
              <a:cs typeface="Raleway"/>
              <a:sym typeface="Raleway"/>
            </a:endParaRPr>
          </a:p>
          <a:p>
            <a:pPr marL="457200" lvl="0" indent="-342900" algn="l" rtl="0">
              <a:lnSpc>
                <a:spcPct val="150000"/>
              </a:lnSpc>
              <a:spcBef>
                <a:spcPts val="0"/>
              </a:spcBef>
              <a:spcAft>
                <a:spcPts val="0"/>
              </a:spcAft>
              <a:buClr>
                <a:schemeClr val="dk2"/>
              </a:buClr>
              <a:buSzPts val="1800"/>
              <a:buFont typeface="Raleway"/>
              <a:buChar char="●"/>
            </a:pPr>
            <a:r>
              <a:rPr lang="en" sz="1800">
                <a:solidFill>
                  <a:schemeClr val="dk2"/>
                </a:solidFill>
                <a:latin typeface="Raleway"/>
                <a:ea typeface="Raleway"/>
                <a:cs typeface="Raleway"/>
                <a:sym typeface="Raleway"/>
              </a:rPr>
              <a:t>Do not jump to conclusions when deciding how many times the central code executes</a:t>
            </a:r>
            <a:endParaRPr sz="1800">
              <a:solidFill>
                <a:schemeClr val="dk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Tree Recursion Analogy</a:t>
            </a:r>
            <a:endParaRPr/>
          </a:p>
        </p:txBody>
      </p:sp>
      <p:sp>
        <p:nvSpPr>
          <p:cNvPr id="308" name="Google Shape;308;p37"/>
          <p:cNvSpPr txBox="1">
            <a:spLocks noGrp="1"/>
          </p:cNvSpPr>
          <p:nvPr>
            <p:ph type="body" idx="1"/>
          </p:nvPr>
        </p:nvSpPr>
        <p:spPr>
          <a:xfrm>
            <a:off x="4850525" y="2615950"/>
            <a:ext cx="3978900" cy="238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After each employee in charge of each state informs you about the number of employees in each state. Now you know how many employees there are in US. It was possible because each employee trusted that an employee below him/her knows the number of employees.</a:t>
            </a:r>
            <a:endParaRPr sz="1800"/>
          </a:p>
        </p:txBody>
      </p:sp>
      <p:sp>
        <p:nvSpPr>
          <p:cNvPr id="309" name="Google Shape;309;p37"/>
          <p:cNvSpPr/>
          <p:nvPr/>
        </p:nvSpPr>
        <p:spPr>
          <a:xfrm>
            <a:off x="3766800" y="9093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CEO</a:t>
            </a:r>
            <a:endParaRPr/>
          </a:p>
        </p:txBody>
      </p:sp>
      <p:sp>
        <p:nvSpPr>
          <p:cNvPr id="310" name="Google Shape;310;p37"/>
          <p:cNvSpPr/>
          <p:nvPr/>
        </p:nvSpPr>
        <p:spPr>
          <a:xfrm>
            <a:off x="522415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TX</a:t>
            </a:r>
            <a:endParaRPr/>
          </a:p>
        </p:txBody>
      </p:sp>
      <p:sp>
        <p:nvSpPr>
          <p:cNvPr id="311" name="Google Shape;311;p37"/>
          <p:cNvSpPr/>
          <p:nvPr/>
        </p:nvSpPr>
        <p:spPr>
          <a:xfrm>
            <a:off x="117852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WA</a:t>
            </a:r>
            <a:endParaRPr/>
          </a:p>
        </p:txBody>
      </p:sp>
      <p:sp>
        <p:nvSpPr>
          <p:cNvPr id="312" name="Google Shape;312;p37"/>
          <p:cNvSpPr/>
          <p:nvPr/>
        </p:nvSpPr>
        <p:spPr>
          <a:xfrm>
            <a:off x="6437375"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NY</a:t>
            </a:r>
            <a:endParaRPr/>
          </a:p>
        </p:txBody>
      </p:sp>
      <p:sp>
        <p:nvSpPr>
          <p:cNvPr id="313" name="Google Shape;313;p37"/>
          <p:cNvSpPr/>
          <p:nvPr/>
        </p:nvSpPr>
        <p:spPr>
          <a:xfrm>
            <a:off x="2571500" y="2053475"/>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 </a:t>
            </a:r>
            <a:endParaRPr/>
          </a:p>
        </p:txBody>
      </p:sp>
      <p:sp>
        <p:nvSpPr>
          <p:cNvPr id="314" name="Google Shape;314;p37"/>
          <p:cNvSpPr txBox="1"/>
          <p:nvPr/>
        </p:nvSpPr>
        <p:spPr>
          <a:xfrm>
            <a:off x="3670875" y="2176925"/>
            <a:ext cx="1408500" cy="46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t>
            </a:r>
            <a:endParaRPr>
              <a:latin typeface="Lato"/>
              <a:ea typeface="Lato"/>
              <a:cs typeface="Lato"/>
              <a:sym typeface="Lato"/>
            </a:endParaRPr>
          </a:p>
        </p:txBody>
      </p:sp>
      <p:cxnSp>
        <p:nvCxnSpPr>
          <p:cNvPr id="315" name="Google Shape;315;p37"/>
          <p:cNvCxnSpPr>
            <a:stCxn id="311" idx="0"/>
            <a:endCxn id="309" idx="4"/>
          </p:cNvCxnSpPr>
          <p:nvPr/>
        </p:nvCxnSpPr>
        <p:spPr>
          <a:xfrm rot="10800000" flipH="1">
            <a:off x="1581125" y="1625675"/>
            <a:ext cx="2588400" cy="4278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37"/>
          <p:cNvCxnSpPr>
            <a:stCxn id="313" idx="0"/>
            <a:endCxn id="309" idx="4"/>
          </p:cNvCxnSpPr>
          <p:nvPr/>
        </p:nvCxnSpPr>
        <p:spPr>
          <a:xfrm rot="10800000" flipH="1">
            <a:off x="2974100" y="1625675"/>
            <a:ext cx="1195200" cy="42780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37"/>
          <p:cNvCxnSpPr>
            <a:stCxn id="309" idx="4"/>
            <a:endCxn id="310" idx="1"/>
          </p:cNvCxnSpPr>
          <p:nvPr/>
        </p:nvCxnSpPr>
        <p:spPr>
          <a:xfrm>
            <a:off x="4169400" y="1625775"/>
            <a:ext cx="1172700" cy="532500"/>
          </a:xfrm>
          <a:prstGeom prst="straightConnector1">
            <a:avLst/>
          </a:prstGeom>
          <a:noFill/>
          <a:ln w="9525" cap="flat" cmpd="sng">
            <a:solidFill>
              <a:schemeClr val="dk2"/>
            </a:solidFill>
            <a:prstDash val="solid"/>
            <a:round/>
            <a:headEnd type="none" w="med" len="med"/>
            <a:tailEnd type="none" w="med" len="med"/>
          </a:ln>
        </p:spPr>
      </p:cxnSp>
      <p:cxnSp>
        <p:nvCxnSpPr>
          <p:cNvPr id="318" name="Google Shape;318;p37"/>
          <p:cNvCxnSpPr>
            <a:stCxn id="309" idx="4"/>
            <a:endCxn id="312" idx="0"/>
          </p:cNvCxnSpPr>
          <p:nvPr/>
        </p:nvCxnSpPr>
        <p:spPr>
          <a:xfrm>
            <a:off x="4169400" y="1625775"/>
            <a:ext cx="2670600" cy="427800"/>
          </a:xfrm>
          <a:prstGeom prst="straightConnector1">
            <a:avLst/>
          </a:prstGeom>
          <a:noFill/>
          <a:ln w="9525" cap="flat" cmpd="sng">
            <a:solidFill>
              <a:schemeClr val="dk2"/>
            </a:solidFill>
            <a:prstDash val="solid"/>
            <a:round/>
            <a:headEnd type="none" w="med" len="med"/>
            <a:tailEnd type="none" w="med" len="med"/>
          </a:ln>
        </p:spPr>
      </p:cxnSp>
      <p:sp>
        <p:nvSpPr>
          <p:cNvPr id="319" name="Google Shape;319;p37"/>
          <p:cNvSpPr/>
          <p:nvPr/>
        </p:nvSpPr>
        <p:spPr>
          <a:xfrm>
            <a:off x="1816825" y="2814150"/>
            <a:ext cx="10293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Alameda </a:t>
            </a:r>
            <a:endParaRPr sz="900"/>
          </a:p>
        </p:txBody>
      </p:sp>
      <p:sp>
        <p:nvSpPr>
          <p:cNvPr id="320" name="Google Shape;320;p37"/>
          <p:cNvSpPr/>
          <p:nvPr/>
        </p:nvSpPr>
        <p:spPr>
          <a:xfrm>
            <a:off x="2846125" y="3610575"/>
            <a:ext cx="1091400" cy="952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Berkeley</a:t>
            </a:r>
            <a:r>
              <a:rPr lang="en"/>
              <a:t> </a:t>
            </a:r>
            <a:endParaRPr/>
          </a:p>
        </p:txBody>
      </p:sp>
      <p:cxnSp>
        <p:nvCxnSpPr>
          <p:cNvPr id="321" name="Google Shape;321;p37"/>
          <p:cNvCxnSpPr>
            <a:stCxn id="319" idx="0"/>
            <a:endCxn id="313" idx="3"/>
          </p:cNvCxnSpPr>
          <p:nvPr/>
        </p:nvCxnSpPr>
        <p:spPr>
          <a:xfrm rot="10800000" flipH="1">
            <a:off x="2331475" y="2665050"/>
            <a:ext cx="357900" cy="1491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7"/>
          <p:cNvCxnSpPr>
            <a:stCxn id="319" idx="5"/>
            <a:endCxn id="320" idx="1"/>
          </p:cNvCxnSpPr>
          <p:nvPr/>
        </p:nvCxnSpPr>
        <p:spPr>
          <a:xfrm>
            <a:off x="2695388" y="3627416"/>
            <a:ext cx="310500" cy="122700"/>
          </a:xfrm>
          <a:prstGeom prst="straightConnector1">
            <a:avLst/>
          </a:prstGeom>
          <a:noFill/>
          <a:ln w="9525" cap="flat" cmpd="sng">
            <a:solidFill>
              <a:schemeClr val="dk2"/>
            </a:solidFill>
            <a:prstDash val="solid"/>
            <a:round/>
            <a:headEnd type="none" w="med" len="med"/>
            <a:tailEnd type="none" w="med" len="med"/>
          </a:ln>
        </p:spPr>
      </p:cxnSp>
      <p:sp>
        <p:nvSpPr>
          <p:cNvPr id="323" name="Google Shape;323;p37"/>
          <p:cNvSpPr/>
          <p:nvPr/>
        </p:nvSpPr>
        <p:spPr>
          <a:xfrm>
            <a:off x="1816825" y="4286750"/>
            <a:ext cx="8052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employee</a:t>
            </a:r>
            <a:r>
              <a:rPr lang="en"/>
              <a:t> </a:t>
            </a:r>
            <a:endParaRPr/>
          </a:p>
        </p:txBody>
      </p:sp>
      <p:cxnSp>
        <p:nvCxnSpPr>
          <p:cNvPr id="324" name="Google Shape;324;p37"/>
          <p:cNvCxnSpPr>
            <a:stCxn id="323" idx="7"/>
            <a:endCxn id="320" idx="2"/>
          </p:cNvCxnSpPr>
          <p:nvPr/>
        </p:nvCxnSpPr>
        <p:spPr>
          <a:xfrm rot="10800000" flipH="1">
            <a:off x="2504106" y="4086864"/>
            <a:ext cx="342000" cy="304800"/>
          </a:xfrm>
          <a:prstGeom prst="straightConnector1">
            <a:avLst/>
          </a:prstGeom>
          <a:noFill/>
          <a:ln w="9525" cap="flat" cmpd="sng">
            <a:solidFill>
              <a:schemeClr val="dk2"/>
            </a:solidFill>
            <a:prstDash val="solid"/>
            <a:round/>
            <a:headEnd type="none" w="med" len="med"/>
            <a:tailEnd type="none" w="med" len="med"/>
          </a:ln>
        </p:spPr>
      </p:cxnSp>
      <p:sp>
        <p:nvSpPr>
          <p:cNvPr id="325" name="Google Shape;325;p37"/>
          <p:cNvSpPr/>
          <p:nvPr/>
        </p:nvSpPr>
        <p:spPr>
          <a:xfrm>
            <a:off x="2795850" y="4279632"/>
            <a:ext cx="1452000" cy="656600"/>
          </a:xfrm>
          <a:custGeom>
            <a:avLst/>
            <a:gdLst/>
            <a:ahLst/>
            <a:cxnLst/>
            <a:rect l="l" t="t" r="r" b="b"/>
            <a:pathLst>
              <a:path w="58080" h="26264" extrusionOk="0">
                <a:moveTo>
                  <a:pt x="0" y="25346"/>
                </a:moveTo>
                <a:cubicBezTo>
                  <a:pt x="10530" y="25346"/>
                  <a:pt x="21099" y="24822"/>
                  <a:pt x="31586" y="25773"/>
                </a:cubicBezTo>
                <a:cubicBezTo>
                  <a:pt x="38925" y="26439"/>
                  <a:pt x="48147" y="27143"/>
                  <a:pt x="53356" y="21931"/>
                </a:cubicBezTo>
                <a:cubicBezTo>
                  <a:pt x="57411" y="17874"/>
                  <a:pt x="60262" y="8039"/>
                  <a:pt x="55490" y="4857"/>
                </a:cubicBezTo>
                <a:cubicBezTo>
                  <a:pt x="53477" y="3515"/>
                  <a:pt x="51506" y="1442"/>
                  <a:pt x="49087" y="1442"/>
                </a:cubicBezTo>
                <a:cubicBezTo>
                  <a:pt x="47515" y="1442"/>
                  <a:pt x="48660" y="4566"/>
                  <a:pt x="48660" y="6138"/>
                </a:cubicBezTo>
                <a:cubicBezTo>
                  <a:pt x="48660" y="6565"/>
                  <a:pt x="48660" y="7418"/>
                  <a:pt x="48660" y="6991"/>
                </a:cubicBezTo>
                <a:cubicBezTo>
                  <a:pt x="48660" y="5141"/>
                  <a:pt x="47633" y="2981"/>
                  <a:pt x="48660" y="1442"/>
                </a:cubicBezTo>
                <a:cubicBezTo>
                  <a:pt x="49946" y="-485"/>
                  <a:pt x="53174" y="162"/>
                  <a:pt x="55490" y="162"/>
                </a:cubicBezTo>
              </a:path>
            </a:pathLst>
          </a:custGeom>
          <a:noFill/>
          <a:ln w="9525" cap="flat" cmpd="sng">
            <a:solidFill>
              <a:schemeClr val="dk2"/>
            </a:solidFill>
            <a:prstDash val="solid"/>
            <a:round/>
            <a:headEnd type="none" w="med" len="med"/>
            <a:tailEnd type="none" w="med" len="med"/>
          </a:ln>
        </p:spPr>
      </p:sp>
      <p:sp>
        <p:nvSpPr>
          <p:cNvPr id="326" name="Google Shape;326;p37"/>
          <p:cNvSpPr/>
          <p:nvPr/>
        </p:nvSpPr>
        <p:spPr>
          <a:xfrm>
            <a:off x="2944277" y="3173875"/>
            <a:ext cx="470500" cy="416175"/>
          </a:xfrm>
          <a:custGeom>
            <a:avLst/>
            <a:gdLst/>
            <a:ahLst/>
            <a:cxnLst/>
            <a:rect l="l" t="t" r="r" b="b"/>
            <a:pathLst>
              <a:path w="18820" h="16647" extrusionOk="0">
                <a:moveTo>
                  <a:pt x="18820" y="16647"/>
                </a:moveTo>
                <a:cubicBezTo>
                  <a:pt x="18820" y="8990"/>
                  <a:pt x="8117" y="-2967"/>
                  <a:pt x="1746" y="1280"/>
                </a:cubicBezTo>
                <a:cubicBezTo>
                  <a:pt x="-148" y="2543"/>
                  <a:pt x="1746" y="5833"/>
                  <a:pt x="1746" y="8110"/>
                </a:cubicBezTo>
                <a:cubicBezTo>
                  <a:pt x="1746" y="9106"/>
                  <a:pt x="1746" y="12094"/>
                  <a:pt x="1746" y="11098"/>
                </a:cubicBezTo>
                <a:cubicBezTo>
                  <a:pt x="1746" y="7822"/>
                  <a:pt x="-1722" y="2497"/>
                  <a:pt x="1319" y="1280"/>
                </a:cubicBezTo>
                <a:cubicBezTo>
                  <a:pt x="5039" y="-208"/>
                  <a:pt x="9470" y="1267"/>
                  <a:pt x="13271" y="0"/>
                </a:cubicBezTo>
              </a:path>
            </a:pathLst>
          </a:custGeom>
          <a:noFill/>
          <a:ln w="9525" cap="flat" cmpd="sng">
            <a:solidFill>
              <a:schemeClr val="dk2"/>
            </a:solidFill>
            <a:prstDash val="solid"/>
            <a:round/>
            <a:headEnd type="none" w="med" len="med"/>
            <a:tailEnd type="none" w="med" len="med"/>
          </a:ln>
        </p:spPr>
      </p:sp>
      <p:sp>
        <p:nvSpPr>
          <p:cNvPr id="327" name="Google Shape;327;p37"/>
          <p:cNvSpPr/>
          <p:nvPr/>
        </p:nvSpPr>
        <p:spPr>
          <a:xfrm>
            <a:off x="2125008" y="2176427"/>
            <a:ext cx="348125" cy="559925"/>
          </a:xfrm>
          <a:custGeom>
            <a:avLst/>
            <a:gdLst/>
            <a:ahLst/>
            <a:cxnLst/>
            <a:rect l="l" t="t" r="r" b="b"/>
            <a:pathLst>
              <a:path w="13925" h="22397" extrusionOk="0">
                <a:moveTo>
                  <a:pt x="369" y="22397"/>
                </a:moveTo>
                <a:cubicBezTo>
                  <a:pt x="369" y="16007"/>
                  <a:pt x="-1106" y="7161"/>
                  <a:pt x="4211" y="3616"/>
                </a:cubicBezTo>
                <a:cubicBezTo>
                  <a:pt x="6742" y="1929"/>
                  <a:pt x="15706" y="3595"/>
                  <a:pt x="13175" y="1908"/>
                </a:cubicBezTo>
                <a:cubicBezTo>
                  <a:pt x="12321" y="1339"/>
                  <a:pt x="11339" y="-524"/>
                  <a:pt x="10614" y="201"/>
                </a:cubicBezTo>
                <a:cubicBezTo>
                  <a:pt x="9302" y="1513"/>
                  <a:pt x="12572" y="3353"/>
                  <a:pt x="13602" y="4896"/>
                </a:cubicBezTo>
                <a:cubicBezTo>
                  <a:pt x="14787" y="6672"/>
                  <a:pt x="11669" y="9064"/>
                  <a:pt x="9760" y="10019"/>
                </a:cubicBezTo>
              </a:path>
            </a:pathLst>
          </a:custGeom>
          <a:noFill/>
          <a:ln w="9525" cap="flat" cmpd="sng">
            <a:solidFill>
              <a:schemeClr val="dk2"/>
            </a:solidFill>
            <a:prstDash val="solid"/>
            <a:round/>
            <a:headEnd type="none" w="med" len="med"/>
            <a:tailEnd type="none" w="med" len="med"/>
          </a:ln>
        </p:spPr>
      </p:sp>
      <p:sp>
        <p:nvSpPr>
          <p:cNvPr id="328" name="Google Shape;328;p37"/>
          <p:cNvSpPr/>
          <p:nvPr/>
        </p:nvSpPr>
        <p:spPr>
          <a:xfrm>
            <a:off x="2893342" y="1167084"/>
            <a:ext cx="722075" cy="881800"/>
          </a:xfrm>
          <a:custGeom>
            <a:avLst/>
            <a:gdLst/>
            <a:ahLst/>
            <a:cxnLst/>
            <a:rect l="l" t="t" r="r" b="b"/>
            <a:pathLst>
              <a:path w="28883" h="35272" extrusionOk="0">
                <a:moveTo>
                  <a:pt x="368" y="35272"/>
                </a:moveTo>
                <a:cubicBezTo>
                  <a:pt x="368" y="29269"/>
                  <a:pt x="-1105" y="22435"/>
                  <a:pt x="2076" y="17344"/>
                </a:cubicBezTo>
                <a:cubicBezTo>
                  <a:pt x="6091" y="10918"/>
                  <a:pt x="14233" y="8218"/>
                  <a:pt x="20857" y="4539"/>
                </a:cubicBezTo>
                <a:cubicBezTo>
                  <a:pt x="23259" y="3205"/>
                  <a:pt x="30483" y="3494"/>
                  <a:pt x="28540" y="1551"/>
                </a:cubicBezTo>
                <a:cubicBezTo>
                  <a:pt x="27217" y="228"/>
                  <a:pt x="21668" y="-627"/>
                  <a:pt x="22991" y="697"/>
                </a:cubicBezTo>
                <a:cubicBezTo>
                  <a:pt x="24041" y="1748"/>
                  <a:pt x="26072" y="1085"/>
                  <a:pt x="27260" y="1977"/>
                </a:cubicBezTo>
                <a:cubicBezTo>
                  <a:pt x="28971" y="3261"/>
                  <a:pt x="27686" y="6241"/>
                  <a:pt x="27686" y="8380"/>
                </a:cubicBezTo>
              </a:path>
            </a:pathLst>
          </a:custGeom>
          <a:noFill/>
          <a:ln w="9525" cap="flat" cmpd="sng">
            <a:solidFill>
              <a:schemeClr val="dk2"/>
            </a:solidFill>
            <a:prstDash val="solid"/>
            <a:round/>
            <a:headEnd type="none" w="med" len="med"/>
            <a:tailEnd type="none" w="med" len="med"/>
          </a:ln>
        </p:spPr>
      </p:sp>
      <p:sp>
        <p:nvSpPr>
          <p:cNvPr id="329" name="Google Shape;329;p37"/>
          <p:cNvSpPr/>
          <p:nvPr/>
        </p:nvSpPr>
        <p:spPr>
          <a:xfrm>
            <a:off x="1568650" y="1134494"/>
            <a:ext cx="1754600" cy="786300"/>
          </a:xfrm>
          <a:custGeom>
            <a:avLst/>
            <a:gdLst/>
            <a:ahLst/>
            <a:cxnLst/>
            <a:rect l="l" t="t" r="r" b="b"/>
            <a:pathLst>
              <a:path w="70184" h="31452" extrusionOk="0">
                <a:moveTo>
                  <a:pt x="0" y="31452"/>
                </a:moveTo>
                <a:cubicBezTo>
                  <a:pt x="908" y="26914"/>
                  <a:pt x="6236" y="24565"/>
                  <a:pt x="9818" y="21635"/>
                </a:cubicBezTo>
                <a:cubicBezTo>
                  <a:pt x="19882" y="13401"/>
                  <a:pt x="32922" y="8816"/>
                  <a:pt x="45673" y="6268"/>
                </a:cubicBezTo>
                <a:cubicBezTo>
                  <a:pt x="51775" y="5049"/>
                  <a:pt x="57867" y="3734"/>
                  <a:pt x="64027" y="2854"/>
                </a:cubicBezTo>
                <a:cubicBezTo>
                  <a:pt x="65477" y="2647"/>
                  <a:pt x="69180" y="1374"/>
                  <a:pt x="67869" y="719"/>
                </a:cubicBezTo>
                <a:cubicBezTo>
                  <a:pt x="67344" y="457"/>
                  <a:pt x="66162" y="-293"/>
                  <a:pt x="66162" y="293"/>
                </a:cubicBezTo>
                <a:cubicBezTo>
                  <a:pt x="66162" y="1915"/>
                  <a:pt x="70728" y="1829"/>
                  <a:pt x="70003" y="3280"/>
                </a:cubicBezTo>
                <a:cubicBezTo>
                  <a:pt x="69049" y="5189"/>
                  <a:pt x="67015" y="7122"/>
                  <a:pt x="64881" y="7122"/>
                </a:cubicBezTo>
              </a:path>
            </a:pathLst>
          </a:custGeom>
          <a:noFill/>
          <a:ln w="9525" cap="flat" cmpd="sng">
            <a:solidFill>
              <a:schemeClr val="dk2"/>
            </a:solidFill>
            <a:prstDash val="solid"/>
            <a:round/>
            <a:headEnd type="none" w="med" len="med"/>
            <a:tailEnd type="none" w="med" len="med"/>
          </a:ln>
        </p:spPr>
      </p:sp>
      <p:sp>
        <p:nvSpPr>
          <p:cNvPr id="330" name="Google Shape;330;p37"/>
          <p:cNvSpPr/>
          <p:nvPr/>
        </p:nvSpPr>
        <p:spPr>
          <a:xfrm>
            <a:off x="4736617" y="1406510"/>
            <a:ext cx="887075" cy="631700"/>
          </a:xfrm>
          <a:custGeom>
            <a:avLst/>
            <a:gdLst/>
            <a:ahLst/>
            <a:cxnLst/>
            <a:rect l="l" t="t" r="r" b="b"/>
            <a:pathLst>
              <a:path w="35483" h="25268" extrusionOk="0">
                <a:moveTo>
                  <a:pt x="35483" y="25268"/>
                </a:moveTo>
                <a:cubicBezTo>
                  <a:pt x="29825" y="15830"/>
                  <a:pt x="20516" y="8011"/>
                  <a:pt x="10299" y="3925"/>
                </a:cubicBezTo>
                <a:cubicBezTo>
                  <a:pt x="7123" y="2655"/>
                  <a:pt x="2378" y="-1910"/>
                  <a:pt x="482" y="937"/>
                </a:cubicBezTo>
                <a:cubicBezTo>
                  <a:pt x="-946" y="3082"/>
                  <a:pt x="1335" y="6044"/>
                  <a:pt x="1335" y="8621"/>
                </a:cubicBezTo>
                <a:cubicBezTo>
                  <a:pt x="1335" y="10352"/>
                  <a:pt x="767" y="5206"/>
                  <a:pt x="482" y="3499"/>
                </a:cubicBezTo>
                <a:cubicBezTo>
                  <a:pt x="105" y="1236"/>
                  <a:pt x="4164" y="84"/>
                  <a:pt x="6458" y="84"/>
                </a:cubicBezTo>
              </a:path>
            </a:pathLst>
          </a:custGeom>
          <a:noFill/>
          <a:ln w="9525" cap="flat" cmpd="sng">
            <a:solidFill>
              <a:schemeClr val="dk2"/>
            </a:solidFill>
            <a:prstDash val="solid"/>
            <a:round/>
            <a:headEnd type="none" w="med" len="med"/>
            <a:tailEnd type="none" w="med" len="med"/>
          </a:ln>
        </p:spPr>
      </p:sp>
      <p:sp>
        <p:nvSpPr>
          <p:cNvPr id="331" name="Google Shape;331;p37"/>
          <p:cNvSpPr/>
          <p:nvPr/>
        </p:nvSpPr>
        <p:spPr>
          <a:xfrm>
            <a:off x="4808943" y="1073991"/>
            <a:ext cx="1903200" cy="846800"/>
          </a:xfrm>
          <a:custGeom>
            <a:avLst/>
            <a:gdLst/>
            <a:ahLst/>
            <a:cxnLst/>
            <a:rect l="l" t="t" r="r" b="b"/>
            <a:pathLst>
              <a:path w="76128" h="33872" extrusionOk="0">
                <a:moveTo>
                  <a:pt x="76128" y="33872"/>
                </a:moveTo>
                <a:cubicBezTo>
                  <a:pt x="60050" y="29860"/>
                  <a:pt x="45514" y="21155"/>
                  <a:pt x="30456" y="14237"/>
                </a:cubicBezTo>
                <a:cubicBezTo>
                  <a:pt x="22565" y="10612"/>
                  <a:pt x="13681" y="9546"/>
                  <a:pt x="5699" y="6127"/>
                </a:cubicBezTo>
                <a:cubicBezTo>
                  <a:pt x="4045" y="5418"/>
                  <a:pt x="427" y="2627"/>
                  <a:pt x="577" y="4420"/>
                </a:cubicBezTo>
                <a:cubicBezTo>
                  <a:pt x="796" y="7051"/>
                  <a:pt x="1099" y="7014"/>
                  <a:pt x="1857" y="9542"/>
                </a:cubicBezTo>
                <a:cubicBezTo>
                  <a:pt x="2274" y="10932"/>
                  <a:pt x="1402" y="6669"/>
                  <a:pt x="1003" y="5274"/>
                </a:cubicBezTo>
                <a:cubicBezTo>
                  <a:pt x="571" y="3763"/>
                  <a:pt x="-680" y="1521"/>
                  <a:pt x="577" y="578"/>
                </a:cubicBezTo>
                <a:cubicBezTo>
                  <a:pt x="1834" y="-365"/>
                  <a:pt x="3701" y="151"/>
                  <a:pt x="5272" y="151"/>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1072"/>
        <p:cNvGrpSpPr/>
        <p:nvPr/>
      </p:nvGrpSpPr>
      <p:grpSpPr>
        <a:xfrm>
          <a:off x="0" y="0"/>
          <a:ext cx="0" cy="0"/>
          <a:chOff x="0" y="0"/>
          <a:chExt cx="0" cy="0"/>
        </a:xfrm>
      </p:grpSpPr>
      <p:sp>
        <p:nvSpPr>
          <p:cNvPr id="1073" name="Google Shape;1073;p118"/>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Simple Θ bounds</a:t>
            </a:r>
            <a:endParaRPr/>
          </a:p>
        </p:txBody>
      </p:sp>
      <p:sp>
        <p:nvSpPr>
          <p:cNvPr id="1074" name="Google Shape;1074;p118"/>
          <p:cNvSpPr txBox="1">
            <a:spLocks noGrp="1"/>
          </p:cNvSpPr>
          <p:nvPr>
            <p:ph type="body" idx="1"/>
          </p:nvPr>
        </p:nvSpPr>
        <p:spPr>
          <a:xfrm>
            <a:off x="893700" y="1373600"/>
            <a:ext cx="74067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Provide simple (i.e. no additive or multiplicative constants) Θ(.) bounds for the following functions:</a:t>
            </a:r>
            <a:endParaRPr sz="1800">
              <a:solidFill>
                <a:schemeClr val="dk1"/>
              </a:solidFill>
            </a:endParaRPr>
          </a:p>
          <a:p>
            <a:pPr marL="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8x</a:t>
            </a:r>
            <a:r>
              <a:rPr lang="en" sz="1800" baseline="30000">
                <a:solidFill>
                  <a:schemeClr val="dk1"/>
                </a:solidFill>
              </a:rPr>
              <a:t>5</a:t>
            </a:r>
            <a:r>
              <a:rPr lang="en" sz="1800">
                <a:solidFill>
                  <a:schemeClr val="dk1"/>
                </a:solidFill>
              </a:rPr>
              <a:t> + 3x</a:t>
            </a:r>
            <a:r>
              <a:rPr lang="en" sz="1800" baseline="30000">
                <a:solidFill>
                  <a:schemeClr val="dk1"/>
                </a:solidFill>
              </a:rPr>
              <a:t>3</a:t>
            </a:r>
            <a:r>
              <a:rPr lang="en" sz="1800">
                <a:solidFill>
                  <a:schemeClr val="dk1"/>
                </a:solidFill>
              </a:rPr>
              <a:t> + 4000x</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log</a:t>
            </a:r>
            <a:r>
              <a:rPr lang="en" sz="1800" baseline="-25000">
                <a:solidFill>
                  <a:schemeClr val="dk1"/>
                </a:solidFill>
              </a:rPr>
              <a:t>2</a:t>
            </a:r>
            <a:r>
              <a:rPr lang="en" sz="1800">
                <a:solidFill>
                  <a:schemeClr val="dk1"/>
                </a:solidFill>
              </a:rPr>
              <a:t> x + log</a:t>
            </a:r>
            <a:r>
              <a:rPr lang="en" sz="1800" baseline="-25000">
                <a:solidFill>
                  <a:schemeClr val="dk1"/>
                </a:solidFill>
              </a:rPr>
              <a:t>3</a:t>
            </a:r>
            <a:r>
              <a:rPr lang="en" sz="1800">
                <a:solidFill>
                  <a:schemeClr val="dk1"/>
                </a:solidFill>
              </a:rPr>
              <a:t> x</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1.1</a:t>
            </a:r>
            <a:r>
              <a:rPr lang="en" sz="1800" baseline="30000">
                <a:solidFill>
                  <a:schemeClr val="dk1"/>
                </a:solidFill>
              </a:rPr>
              <a:t>n</a:t>
            </a:r>
            <a:r>
              <a:rPr lang="en" sz="1800">
                <a:solidFill>
                  <a:schemeClr val="dk1"/>
                </a:solidFill>
              </a:rPr>
              <a:t> + 80n</a:t>
            </a:r>
            <a:r>
              <a:rPr lang="en" sz="1800" baseline="30000">
                <a:solidFill>
                  <a:schemeClr val="dk1"/>
                </a:solidFill>
              </a:rPr>
              <a:t>4</a:t>
            </a:r>
            <a:endParaRPr sz="1800" baseline="30000">
              <a:solidFill>
                <a:schemeClr val="dk1"/>
              </a:solidFill>
            </a:endParaRPr>
          </a:p>
          <a:p>
            <a:pPr marL="0" lvl="0" indent="0" algn="l" rtl="0">
              <a:spcBef>
                <a:spcPts val="60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9"/>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Runtime Analysis</a:t>
            </a:r>
            <a:endParaRPr/>
          </a:p>
        </p:txBody>
      </p:sp>
      <p:sp>
        <p:nvSpPr>
          <p:cNvPr id="1080" name="Google Shape;1080;p119"/>
          <p:cNvSpPr txBox="1">
            <a:spLocks noGrp="1"/>
          </p:cNvSpPr>
          <p:nvPr>
            <p:ph type="body" idx="1"/>
          </p:nvPr>
        </p:nvSpPr>
        <p:spPr>
          <a:xfrm>
            <a:off x="893700" y="13735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on the runtime of the following function, in terms of </a:t>
            </a:r>
            <a:r>
              <a:rPr lang="en" sz="1800" i="1">
                <a:solidFill>
                  <a:schemeClr val="dk1"/>
                </a:solidFill>
              </a:rPr>
              <a:t>n</a:t>
            </a:r>
            <a:r>
              <a:rPr lang="en" sz="1800">
                <a:solidFill>
                  <a:schemeClr val="dk1"/>
                </a:solidFill>
              </a:rPr>
              <a:t>.  Assume both </a:t>
            </a:r>
            <a:r>
              <a:rPr lang="en" sz="1800" i="1">
                <a:solidFill>
                  <a:schemeClr val="dk1"/>
                </a:solidFill>
              </a:rPr>
              <a:t>a</a:t>
            </a:r>
            <a:r>
              <a:rPr lang="en" sz="1800">
                <a:solidFill>
                  <a:schemeClr val="dk1"/>
                </a:solidFill>
              </a:rPr>
              <a:t> and </a:t>
            </a:r>
            <a:r>
              <a:rPr lang="en" sz="1800" i="1">
                <a:solidFill>
                  <a:schemeClr val="dk1"/>
                </a:solidFill>
              </a:rPr>
              <a:t>b</a:t>
            </a:r>
            <a:r>
              <a:rPr lang="en" sz="1800">
                <a:solidFill>
                  <a:schemeClr val="dk1"/>
                </a:solidFill>
              </a:rPr>
              <a:t> are lists of length </a:t>
            </a:r>
            <a:r>
              <a:rPr lang="en" sz="1800" i="1">
                <a:solidFill>
                  <a:schemeClr val="dk1"/>
                </a:solidFill>
              </a:rPr>
              <a:t>n</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1081" name="Google Shape;1081;p119"/>
          <p:cNvSpPr txBox="1">
            <a:spLocks noGrp="1"/>
          </p:cNvSpPr>
          <p:nvPr>
            <p:ph type="body" idx="1"/>
          </p:nvPr>
        </p:nvSpPr>
        <p:spPr>
          <a:xfrm>
            <a:off x="893700" y="2234184"/>
            <a:ext cx="64626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def convolve(a, b):</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 = []</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i in range(n):</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c.append(0)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j in range(i):</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c[i] += a[j] * b[i - j]</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2400">
              <a:solidFill>
                <a:srgbClr val="000000"/>
              </a:solidFill>
              <a:latin typeface="Inconsolata"/>
              <a:ea typeface="Inconsolata"/>
              <a:cs typeface="Inconsolata"/>
              <a:sym typeface="Inconsolat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20"/>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Runtime Analysis</a:t>
            </a:r>
            <a:endParaRPr/>
          </a:p>
        </p:txBody>
      </p:sp>
      <p:sp>
        <p:nvSpPr>
          <p:cNvPr id="1087" name="Google Shape;1087;p120"/>
          <p:cNvSpPr txBox="1">
            <a:spLocks noGrp="1"/>
          </p:cNvSpPr>
          <p:nvPr>
            <p:ph type="body" idx="1"/>
          </p:nvPr>
        </p:nvSpPr>
        <p:spPr>
          <a:xfrm>
            <a:off x="893700" y="13735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on the runtime of the following function, in terms of </a:t>
            </a:r>
            <a:r>
              <a:rPr lang="en" sz="1800" i="1">
                <a:solidFill>
                  <a:schemeClr val="dk1"/>
                </a:solidFill>
              </a:rPr>
              <a:t>n</a:t>
            </a:r>
            <a:r>
              <a:rPr lang="en" sz="1800">
                <a:solidFill>
                  <a:schemeClr val="dk1"/>
                </a:solidFill>
              </a:rPr>
              <a:t>.  Assume both </a:t>
            </a:r>
            <a:r>
              <a:rPr lang="en" sz="1800" i="1">
                <a:solidFill>
                  <a:schemeClr val="dk1"/>
                </a:solidFill>
              </a:rPr>
              <a:t>a</a:t>
            </a:r>
            <a:r>
              <a:rPr lang="en" sz="1800">
                <a:solidFill>
                  <a:schemeClr val="dk1"/>
                </a:solidFill>
              </a:rPr>
              <a:t> and </a:t>
            </a:r>
            <a:r>
              <a:rPr lang="en" sz="1800" i="1">
                <a:solidFill>
                  <a:schemeClr val="dk1"/>
                </a:solidFill>
              </a:rPr>
              <a:t>b</a:t>
            </a:r>
            <a:r>
              <a:rPr lang="en" sz="1800">
                <a:solidFill>
                  <a:schemeClr val="dk1"/>
                </a:solidFill>
              </a:rPr>
              <a:t> are lists of length </a:t>
            </a:r>
            <a:r>
              <a:rPr lang="en" sz="1800" i="1">
                <a:solidFill>
                  <a:schemeClr val="dk1"/>
                </a:solidFill>
              </a:rPr>
              <a:t>n</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1088" name="Google Shape;1088;p120"/>
          <p:cNvSpPr txBox="1">
            <a:spLocks noGrp="1"/>
          </p:cNvSpPr>
          <p:nvPr>
            <p:ph type="body" idx="1"/>
          </p:nvPr>
        </p:nvSpPr>
        <p:spPr>
          <a:xfrm>
            <a:off x="893700" y="2234184"/>
            <a:ext cx="64626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def convolve(a, b):</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 = []</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i in range(n):</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c.append(0)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j in range(i):</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c[i] += a[j] * b[i - j]</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2400">
              <a:solidFill>
                <a:srgbClr val="000000"/>
              </a:solidFill>
              <a:latin typeface="Inconsolata"/>
              <a:ea typeface="Inconsolata"/>
              <a:cs typeface="Inconsolata"/>
              <a:sym typeface="Inconsolata"/>
            </a:endParaRPr>
          </a:p>
        </p:txBody>
      </p:sp>
      <p:sp>
        <p:nvSpPr>
          <p:cNvPr id="1089" name="Google Shape;1089;p120"/>
          <p:cNvSpPr/>
          <p:nvPr/>
        </p:nvSpPr>
        <p:spPr>
          <a:xfrm>
            <a:off x="2300375" y="4107625"/>
            <a:ext cx="2754000" cy="410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20"/>
          <p:cNvSpPr txBox="1"/>
          <p:nvPr/>
        </p:nvSpPr>
        <p:spPr>
          <a:xfrm>
            <a:off x="5932850" y="3968575"/>
            <a:ext cx="1883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Θ(1)</a:t>
            </a:r>
            <a:endParaRPr sz="2400" i="1">
              <a:solidFill>
                <a:srgbClr val="FF0000"/>
              </a:solidFill>
              <a:latin typeface="Inconsolata"/>
              <a:ea typeface="Inconsolata"/>
              <a:cs typeface="Inconsolata"/>
              <a:sym typeface="Inconsolat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21"/>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Runtime Analysis</a:t>
            </a:r>
            <a:endParaRPr/>
          </a:p>
        </p:txBody>
      </p:sp>
      <p:sp>
        <p:nvSpPr>
          <p:cNvPr id="1096" name="Google Shape;1096;p121"/>
          <p:cNvSpPr txBox="1">
            <a:spLocks noGrp="1"/>
          </p:cNvSpPr>
          <p:nvPr>
            <p:ph type="body" idx="1"/>
          </p:nvPr>
        </p:nvSpPr>
        <p:spPr>
          <a:xfrm>
            <a:off x="893700" y="13735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on the runtime of the following function, in terms of </a:t>
            </a:r>
            <a:r>
              <a:rPr lang="en" sz="1800" i="1">
                <a:solidFill>
                  <a:schemeClr val="dk1"/>
                </a:solidFill>
              </a:rPr>
              <a:t>n</a:t>
            </a:r>
            <a:r>
              <a:rPr lang="en" sz="1800">
                <a:solidFill>
                  <a:schemeClr val="dk1"/>
                </a:solidFill>
              </a:rPr>
              <a:t>.  Assume both </a:t>
            </a:r>
            <a:r>
              <a:rPr lang="en" sz="1800" i="1">
                <a:solidFill>
                  <a:schemeClr val="dk1"/>
                </a:solidFill>
              </a:rPr>
              <a:t>a</a:t>
            </a:r>
            <a:r>
              <a:rPr lang="en" sz="1800">
                <a:solidFill>
                  <a:schemeClr val="dk1"/>
                </a:solidFill>
              </a:rPr>
              <a:t> and </a:t>
            </a:r>
            <a:r>
              <a:rPr lang="en" sz="1800" i="1">
                <a:solidFill>
                  <a:schemeClr val="dk1"/>
                </a:solidFill>
              </a:rPr>
              <a:t>b</a:t>
            </a:r>
            <a:r>
              <a:rPr lang="en" sz="1800">
                <a:solidFill>
                  <a:schemeClr val="dk1"/>
                </a:solidFill>
              </a:rPr>
              <a:t> are lists of length </a:t>
            </a:r>
            <a:r>
              <a:rPr lang="en" sz="1800" i="1">
                <a:solidFill>
                  <a:schemeClr val="dk1"/>
                </a:solidFill>
              </a:rPr>
              <a:t>n</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1097" name="Google Shape;1097;p121"/>
          <p:cNvSpPr txBox="1">
            <a:spLocks noGrp="1"/>
          </p:cNvSpPr>
          <p:nvPr>
            <p:ph type="body" idx="1"/>
          </p:nvPr>
        </p:nvSpPr>
        <p:spPr>
          <a:xfrm>
            <a:off x="893700" y="2234184"/>
            <a:ext cx="64626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def convolve(a, b):</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c = []</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for i in range(n):</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c.append(0)</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for j in range(i):</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c[i] += a[j] * b[i - j]</a:t>
            </a:r>
            <a:endParaRPr sz="1800">
              <a:solidFill>
                <a:srgbClr val="000000"/>
              </a:solidFill>
              <a:latin typeface="Inconsolata"/>
              <a:ea typeface="Inconsolata"/>
              <a:cs typeface="Inconsolata"/>
              <a:sym typeface="Inconsolata"/>
            </a:endParaRPr>
          </a:p>
        </p:txBody>
      </p:sp>
      <p:sp>
        <p:nvSpPr>
          <p:cNvPr id="1098" name="Google Shape;1098;p121"/>
          <p:cNvSpPr/>
          <p:nvPr/>
        </p:nvSpPr>
        <p:spPr>
          <a:xfrm>
            <a:off x="1792525" y="3434800"/>
            <a:ext cx="3290700" cy="110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21"/>
          <p:cNvSpPr txBox="1"/>
          <p:nvPr/>
        </p:nvSpPr>
        <p:spPr>
          <a:xfrm>
            <a:off x="5928500" y="3642100"/>
            <a:ext cx="1883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Θ(i * 1)</a:t>
            </a:r>
            <a:endParaRPr sz="2400" i="1">
              <a:solidFill>
                <a:srgbClr val="FF0000"/>
              </a:solidFill>
              <a:latin typeface="Inconsolata"/>
              <a:ea typeface="Inconsolata"/>
              <a:cs typeface="Inconsolata"/>
              <a:sym typeface="Inconsolat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22"/>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Runtime Analysis</a:t>
            </a:r>
            <a:endParaRPr/>
          </a:p>
        </p:txBody>
      </p:sp>
      <p:sp>
        <p:nvSpPr>
          <p:cNvPr id="1105" name="Google Shape;1105;p122"/>
          <p:cNvSpPr txBox="1">
            <a:spLocks noGrp="1"/>
          </p:cNvSpPr>
          <p:nvPr>
            <p:ph type="body" idx="1"/>
          </p:nvPr>
        </p:nvSpPr>
        <p:spPr>
          <a:xfrm>
            <a:off x="893700" y="13735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on the runtime of the following function, in terms of </a:t>
            </a:r>
            <a:r>
              <a:rPr lang="en" sz="1800" i="1">
                <a:solidFill>
                  <a:schemeClr val="dk1"/>
                </a:solidFill>
              </a:rPr>
              <a:t>n</a:t>
            </a:r>
            <a:r>
              <a:rPr lang="en" sz="1800">
                <a:solidFill>
                  <a:schemeClr val="dk1"/>
                </a:solidFill>
              </a:rPr>
              <a:t>.  Assume both </a:t>
            </a:r>
            <a:r>
              <a:rPr lang="en" sz="1800" i="1">
                <a:solidFill>
                  <a:schemeClr val="dk1"/>
                </a:solidFill>
              </a:rPr>
              <a:t>a</a:t>
            </a:r>
            <a:r>
              <a:rPr lang="en" sz="1800">
                <a:solidFill>
                  <a:schemeClr val="dk1"/>
                </a:solidFill>
              </a:rPr>
              <a:t> and </a:t>
            </a:r>
            <a:r>
              <a:rPr lang="en" sz="1800" i="1">
                <a:solidFill>
                  <a:schemeClr val="dk1"/>
                </a:solidFill>
              </a:rPr>
              <a:t>b</a:t>
            </a:r>
            <a:r>
              <a:rPr lang="en" sz="1800">
                <a:solidFill>
                  <a:schemeClr val="dk1"/>
                </a:solidFill>
              </a:rPr>
              <a:t> are lists of length </a:t>
            </a:r>
            <a:r>
              <a:rPr lang="en" sz="1800" i="1">
                <a:solidFill>
                  <a:schemeClr val="dk1"/>
                </a:solidFill>
              </a:rPr>
              <a:t>n</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1106" name="Google Shape;1106;p122"/>
          <p:cNvSpPr txBox="1">
            <a:spLocks noGrp="1"/>
          </p:cNvSpPr>
          <p:nvPr>
            <p:ph type="body" idx="1"/>
          </p:nvPr>
        </p:nvSpPr>
        <p:spPr>
          <a:xfrm>
            <a:off x="893700" y="2234184"/>
            <a:ext cx="64626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def convolve(a, b):</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 = []</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i in range(n):</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c.append(0)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for j in range(i):</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r>
              <a:rPr lang="en" sz="1800">
                <a:solidFill>
                  <a:schemeClr val="dk1"/>
                </a:solidFill>
                <a:latin typeface="Inconsolata"/>
                <a:ea typeface="Inconsolata"/>
                <a:cs typeface="Inconsolata"/>
                <a:sym typeface="Inconsolata"/>
              </a:rPr>
              <a:t>			c[i] += a[j] * b[i - j]</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2400">
              <a:solidFill>
                <a:srgbClr val="000000"/>
              </a:solidFill>
              <a:latin typeface="Inconsolata"/>
              <a:ea typeface="Inconsolata"/>
              <a:cs typeface="Inconsolata"/>
              <a:sym typeface="Inconsolata"/>
            </a:endParaRPr>
          </a:p>
        </p:txBody>
      </p:sp>
      <p:sp>
        <p:nvSpPr>
          <p:cNvPr id="1107" name="Google Shape;1107;p122"/>
          <p:cNvSpPr/>
          <p:nvPr/>
        </p:nvSpPr>
        <p:spPr>
          <a:xfrm>
            <a:off x="1341950" y="3092650"/>
            <a:ext cx="4525800" cy="1448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22"/>
          <p:cNvSpPr txBox="1"/>
          <p:nvPr/>
        </p:nvSpPr>
        <p:spPr>
          <a:xfrm>
            <a:off x="6119000" y="3777550"/>
            <a:ext cx="23028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Θ(n * i * 1)</a:t>
            </a:r>
            <a:endParaRPr sz="2400" i="1">
              <a:solidFill>
                <a:srgbClr val="FF0000"/>
              </a:solidFill>
              <a:latin typeface="Inconsolata"/>
              <a:ea typeface="Inconsolata"/>
              <a:cs typeface="Inconsolata"/>
              <a:sym typeface="Inconsolat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23"/>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1: Runtime Analysis</a:t>
            </a:r>
            <a:endParaRPr/>
          </a:p>
        </p:txBody>
      </p:sp>
      <p:sp>
        <p:nvSpPr>
          <p:cNvPr id="1114" name="Google Shape;1114;p123"/>
          <p:cNvSpPr txBox="1">
            <a:spLocks noGrp="1"/>
          </p:cNvSpPr>
          <p:nvPr>
            <p:ph type="body" idx="1"/>
          </p:nvPr>
        </p:nvSpPr>
        <p:spPr>
          <a:xfrm>
            <a:off x="893700" y="13735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a Θ(.) bound on the runtime of the following function, in terms of </a:t>
            </a:r>
            <a:r>
              <a:rPr lang="en" sz="1800" i="1">
                <a:solidFill>
                  <a:schemeClr val="dk1"/>
                </a:solidFill>
              </a:rPr>
              <a:t>n</a:t>
            </a:r>
            <a:r>
              <a:rPr lang="en" sz="1800">
                <a:solidFill>
                  <a:schemeClr val="dk1"/>
                </a:solidFill>
              </a:rPr>
              <a:t>.  Assume both </a:t>
            </a:r>
            <a:r>
              <a:rPr lang="en" sz="1800" i="1">
                <a:solidFill>
                  <a:schemeClr val="dk1"/>
                </a:solidFill>
              </a:rPr>
              <a:t>a</a:t>
            </a:r>
            <a:r>
              <a:rPr lang="en" sz="1800">
                <a:solidFill>
                  <a:schemeClr val="dk1"/>
                </a:solidFill>
              </a:rPr>
              <a:t> and </a:t>
            </a:r>
            <a:r>
              <a:rPr lang="en" sz="1800" i="1">
                <a:solidFill>
                  <a:schemeClr val="dk1"/>
                </a:solidFill>
              </a:rPr>
              <a:t>b</a:t>
            </a:r>
            <a:r>
              <a:rPr lang="en" sz="1800">
                <a:solidFill>
                  <a:schemeClr val="dk1"/>
                </a:solidFill>
              </a:rPr>
              <a:t> are lists of length </a:t>
            </a:r>
            <a:r>
              <a:rPr lang="en" sz="1800" i="1">
                <a:solidFill>
                  <a:schemeClr val="dk1"/>
                </a:solidFill>
              </a:rPr>
              <a:t>n</a:t>
            </a:r>
            <a:r>
              <a:rPr lang="en" sz="1800">
                <a:solidFill>
                  <a:schemeClr val="dk1"/>
                </a:solidFill>
              </a:rPr>
              <a:t>.:</a:t>
            </a:r>
            <a:endParaRPr sz="1800">
              <a:solidFill>
                <a:schemeClr val="dk1"/>
              </a:solidFill>
            </a:endParaRPr>
          </a:p>
          <a:p>
            <a:pPr marL="0" lvl="0" indent="0" algn="l" rtl="0">
              <a:spcBef>
                <a:spcPts val="600"/>
              </a:spcBef>
              <a:spcAft>
                <a:spcPts val="0"/>
              </a:spcAft>
              <a:buNone/>
            </a:pPr>
            <a:endParaRPr/>
          </a:p>
        </p:txBody>
      </p:sp>
      <p:sp>
        <p:nvSpPr>
          <p:cNvPr id="1115" name="Google Shape;1115;p123"/>
          <p:cNvSpPr txBox="1">
            <a:spLocks noGrp="1"/>
          </p:cNvSpPr>
          <p:nvPr>
            <p:ph type="body" idx="1"/>
          </p:nvPr>
        </p:nvSpPr>
        <p:spPr>
          <a:xfrm>
            <a:off x="893700" y="2234184"/>
            <a:ext cx="64626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def convolve(a, b):</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c = []</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for i in range(n):</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c.append(0)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for j in range(i):</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c[i] += a[j] * b[i - j]</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24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2400">
              <a:solidFill>
                <a:srgbClr val="000000"/>
              </a:solidFill>
              <a:latin typeface="Inconsolata"/>
              <a:ea typeface="Inconsolata"/>
              <a:cs typeface="Inconsolata"/>
              <a:sym typeface="Inconsolata"/>
            </a:endParaRPr>
          </a:p>
        </p:txBody>
      </p:sp>
      <p:sp>
        <p:nvSpPr>
          <p:cNvPr id="1116" name="Google Shape;1116;p123"/>
          <p:cNvSpPr txBox="1"/>
          <p:nvPr/>
        </p:nvSpPr>
        <p:spPr>
          <a:xfrm>
            <a:off x="6193550" y="4054425"/>
            <a:ext cx="1883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Θ(n</a:t>
            </a:r>
            <a:r>
              <a:rPr lang="en" sz="2400" baseline="30000">
                <a:solidFill>
                  <a:srgbClr val="FF0000"/>
                </a:solidFill>
                <a:latin typeface="Inconsolata"/>
                <a:ea typeface="Inconsolata"/>
                <a:cs typeface="Inconsolata"/>
                <a:sym typeface="Inconsolata"/>
              </a:rPr>
              <a:t>2</a:t>
            </a:r>
            <a:r>
              <a:rPr lang="en" sz="2400">
                <a:solidFill>
                  <a:srgbClr val="FF0000"/>
                </a:solidFill>
                <a:latin typeface="Inconsolata"/>
                <a:ea typeface="Inconsolata"/>
                <a:cs typeface="Inconsolata"/>
                <a:sym typeface="Inconsolata"/>
              </a:rPr>
              <a:t>)</a:t>
            </a:r>
            <a:endParaRPr sz="2400" i="1">
              <a:solidFill>
                <a:srgbClr val="FF0000"/>
              </a:solidFill>
              <a:latin typeface="Inconsolata"/>
              <a:ea typeface="Inconsolata"/>
              <a:cs typeface="Inconsolata"/>
              <a:sym typeface="Inconsolata"/>
            </a:endParaRPr>
          </a:p>
        </p:txBody>
      </p:sp>
      <p:sp>
        <p:nvSpPr>
          <p:cNvPr id="1117" name="Google Shape;1117;p123"/>
          <p:cNvSpPr/>
          <p:nvPr/>
        </p:nvSpPr>
        <p:spPr>
          <a:xfrm>
            <a:off x="6453500" y="2638050"/>
            <a:ext cx="2310900" cy="12987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Lato"/>
                <a:ea typeface="Lato"/>
                <a:cs typeface="Lato"/>
                <a:sym typeface="Lato"/>
              </a:rPr>
              <a:t>The largest value that i will be is n, so we can simplify to n</a:t>
            </a:r>
            <a:r>
              <a:rPr lang="en" sz="1800" baseline="30000">
                <a:solidFill>
                  <a:schemeClr val="dk1"/>
                </a:solidFill>
                <a:latin typeface="Lato"/>
                <a:ea typeface="Lato"/>
                <a:cs typeface="Lato"/>
                <a:sym typeface="Lato"/>
              </a:rPr>
              <a:t>2</a:t>
            </a:r>
            <a:endParaRPr sz="1800">
              <a:solidFill>
                <a:schemeClr val="dk1"/>
              </a:solidFill>
              <a:latin typeface="Lato"/>
              <a:ea typeface="Lato"/>
              <a:cs typeface="Lato"/>
              <a:sym typeface="Lato"/>
            </a:endParaRPr>
          </a:p>
        </p:txBody>
      </p:sp>
      <p:sp>
        <p:nvSpPr>
          <p:cNvPr id="1118" name="Google Shape;1118;p123"/>
          <p:cNvSpPr/>
          <p:nvPr/>
        </p:nvSpPr>
        <p:spPr>
          <a:xfrm>
            <a:off x="1341950" y="3092650"/>
            <a:ext cx="4525800" cy="1448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24"/>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More analysis</a:t>
            </a:r>
            <a:endParaRPr/>
          </a:p>
        </p:txBody>
      </p:sp>
      <p:sp>
        <p:nvSpPr>
          <p:cNvPr id="1124" name="Google Shape;1124;p124"/>
          <p:cNvSpPr txBox="1">
            <a:spLocks noGrp="1"/>
          </p:cNvSpPr>
          <p:nvPr>
            <p:ph type="body" idx="1"/>
          </p:nvPr>
        </p:nvSpPr>
        <p:spPr>
          <a:xfrm>
            <a:off x="893700" y="12211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Θ(.) bounds in terms of </a:t>
            </a:r>
            <a:r>
              <a:rPr lang="en" sz="1800" i="1">
                <a:solidFill>
                  <a:schemeClr val="dk1"/>
                </a:solidFill>
              </a:rPr>
              <a:t>n</a:t>
            </a:r>
            <a:r>
              <a:rPr lang="en" sz="1800">
                <a:solidFill>
                  <a:schemeClr val="dk1"/>
                </a:solidFill>
              </a:rPr>
              <a:t>, the length of </a:t>
            </a:r>
            <a:r>
              <a:rPr lang="en" sz="1800" i="1">
                <a:solidFill>
                  <a:schemeClr val="dk1"/>
                </a:solidFill>
              </a:rPr>
              <a:t>lst</a:t>
            </a:r>
            <a:r>
              <a:rPr lang="en" sz="1800">
                <a:solidFill>
                  <a:schemeClr val="dk1"/>
                </a:solidFill>
              </a:rPr>
              <a:t>, for the </a:t>
            </a:r>
            <a:r>
              <a:rPr lang="en" sz="1800" b="1">
                <a:solidFill>
                  <a:schemeClr val="dk1"/>
                </a:solidFill>
              </a:rPr>
              <a:t>runtime</a:t>
            </a:r>
            <a:r>
              <a:rPr lang="en" sz="1800">
                <a:solidFill>
                  <a:schemeClr val="dk1"/>
                </a:solidFill>
              </a:rPr>
              <a:t> of the function, and for the </a:t>
            </a:r>
            <a:r>
              <a:rPr lang="en" sz="1800" b="1">
                <a:solidFill>
                  <a:schemeClr val="dk1"/>
                </a:solidFill>
              </a:rPr>
              <a:t>number of nodes</a:t>
            </a:r>
            <a:r>
              <a:rPr lang="en" sz="1800">
                <a:solidFill>
                  <a:schemeClr val="dk1"/>
                </a:solidFill>
              </a:rPr>
              <a:t> in the tree produced:</a:t>
            </a:r>
            <a:endParaRPr sz="1800" baseline="-25000">
              <a:solidFill>
                <a:schemeClr val="dk1"/>
              </a:solidFill>
            </a:endParaRPr>
          </a:p>
          <a:p>
            <a:pPr marL="0" lvl="0" indent="0" algn="l" rtl="0">
              <a:spcBef>
                <a:spcPts val="600"/>
              </a:spcBef>
              <a:spcAft>
                <a:spcPts val="0"/>
              </a:spcAft>
              <a:buNone/>
            </a:pPr>
            <a:endParaRPr/>
          </a:p>
        </p:txBody>
      </p:sp>
      <p:sp>
        <p:nvSpPr>
          <p:cNvPr id="1125" name="Google Shape;1125;p124"/>
          <p:cNvSpPr txBox="1">
            <a:spLocks noGrp="1"/>
          </p:cNvSpPr>
          <p:nvPr>
            <p:ph type="body" idx="1"/>
          </p:nvPr>
        </p:nvSpPr>
        <p:spPr>
          <a:xfrm>
            <a:off x="893700" y="2234175"/>
            <a:ext cx="76530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def sum_tree(lst):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if (len(lst) == 1):</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return Tree(lst[0])</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label = sum(lst)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child_label = lst.pop()</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result = Tree(label, [Tree(child_label), sum_tree(lst)])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return result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25"/>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More analysis</a:t>
            </a:r>
            <a:endParaRPr/>
          </a:p>
        </p:txBody>
      </p:sp>
      <p:sp>
        <p:nvSpPr>
          <p:cNvPr id="1131" name="Google Shape;1131;p125"/>
          <p:cNvSpPr txBox="1">
            <a:spLocks noGrp="1"/>
          </p:cNvSpPr>
          <p:nvPr>
            <p:ph type="body" idx="1"/>
          </p:nvPr>
        </p:nvSpPr>
        <p:spPr>
          <a:xfrm>
            <a:off x="893700" y="12211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Θ(.) bounds in terms of </a:t>
            </a:r>
            <a:r>
              <a:rPr lang="en" sz="1800" i="1">
                <a:solidFill>
                  <a:schemeClr val="dk1"/>
                </a:solidFill>
              </a:rPr>
              <a:t>n</a:t>
            </a:r>
            <a:r>
              <a:rPr lang="en" sz="1800">
                <a:solidFill>
                  <a:schemeClr val="dk1"/>
                </a:solidFill>
              </a:rPr>
              <a:t>, the length of </a:t>
            </a:r>
            <a:r>
              <a:rPr lang="en" sz="1800" i="1">
                <a:solidFill>
                  <a:schemeClr val="dk1"/>
                </a:solidFill>
              </a:rPr>
              <a:t>lst</a:t>
            </a:r>
            <a:r>
              <a:rPr lang="en" sz="1800">
                <a:solidFill>
                  <a:schemeClr val="dk1"/>
                </a:solidFill>
              </a:rPr>
              <a:t>, for the </a:t>
            </a:r>
            <a:r>
              <a:rPr lang="en" sz="1800" b="1">
                <a:solidFill>
                  <a:schemeClr val="dk1"/>
                </a:solidFill>
              </a:rPr>
              <a:t>runtime</a:t>
            </a:r>
            <a:r>
              <a:rPr lang="en" sz="1800">
                <a:solidFill>
                  <a:schemeClr val="dk1"/>
                </a:solidFill>
              </a:rPr>
              <a:t> of the function, and for the </a:t>
            </a:r>
            <a:r>
              <a:rPr lang="en" sz="1800" b="1">
                <a:solidFill>
                  <a:schemeClr val="dk1"/>
                </a:solidFill>
              </a:rPr>
              <a:t>number of nodes</a:t>
            </a:r>
            <a:r>
              <a:rPr lang="en" sz="1800">
                <a:solidFill>
                  <a:schemeClr val="dk1"/>
                </a:solidFill>
              </a:rPr>
              <a:t> in the tree produced:</a:t>
            </a:r>
            <a:endParaRPr sz="1800" baseline="-25000">
              <a:solidFill>
                <a:schemeClr val="dk1"/>
              </a:solidFill>
            </a:endParaRPr>
          </a:p>
          <a:p>
            <a:pPr marL="0" lvl="0" indent="0" algn="l" rtl="0">
              <a:spcBef>
                <a:spcPts val="600"/>
              </a:spcBef>
              <a:spcAft>
                <a:spcPts val="0"/>
              </a:spcAft>
              <a:buNone/>
            </a:pPr>
            <a:endParaRPr/>
          </a:p>
        </p:txBody>
      </p:sp>
      <p:sp>
        <p:nvSpPr>
          <p:cNvPr id="1132" name="Google Shape;1132;p125"/>
          <p:cNvSpPr txBox="1">
            <a:spLocks noGrp="1"/>
          </p:cNvSpPr>
          <p:nvPr>
            <p:ph type="body" idx="1"/>
          </p:nvPr>
        </p:nvSpPr>
        <p:spPr>
          <a:xfrm>
            <a:off x="893700" y="2234175"/>
            <a:ext cx="76530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def sum_tree(lst):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if (len(lst) == 1):</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return Tree(lst[0])</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label = sum(lst)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child_label = lst.pop()</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result = Tree(label, [Tree(child_label), sum_tree(lst)])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r>
              <a:rPr lang="en" sz="1800">
                <a:solidFill>
                  <a:srgbClr val="000000"/>
                </a:solidFill>
                <a:latin typeface="Inconsolata"/>
                <a:ea typeface="Inconsolata"/>
                <a:cs typeface="Inconsolata"/>
                <a:sym typeface="Inconsolata"/>
              </a:rPr>
              <a:t>    return result</a:t>
            </a:r>
            <a:endParaRPr sz="1800">
              <a:solidFill>
                <a:srgbClr val="000000"/>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33" name="Google Shape;1133;p125"/>
          <p:cNvSpPr txBox="1"/>
          <p:nvPr/>
        </p:nvSpPr>
        <p:spPr>
          <a:xfrm>
            <a:off x="5223350" y="2078600"/>
            <a:ext cx="3000000" cy="10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FF0000"/>
                </a:solidFill>
                <a:latin typeface="Inconsolata"/>
                <a:ea typeface="Inconsolata"/>
                <a:cs typeface="Inconsolata"/>
                <a:sym typeface="Inconsolata"/>
              </a:rPr>
              <a:t># of nodes: Θ(n)</a:t>
            </a:r>
            <a:endParaRPr sz="2400" i="1">
              <a:solidFill>
                <a:srgbClr val="FF0000"/>
              </a:solidFill>
              <a:latin typeface="Inconsolata"/>
              <a:ea typeface="Inconsolata"/>
              <a:cs typeface="Inconsolata"/>
              <a:sym typeface="Inconsolata"/>
            </a:endParaRPr>
          </a:p>
          <a:p>
            <a:pPr marL="0" lvl="0" indent="0" algn="l" rtl="0">
              <a:spcBef>
                <a:spcPts val="0"/>
              </a:spcBef>
              <a:spcAft>
                <a:spcPts val="0"/>
              </a:spcAft>
              <a:buNone/>
            </a:pPr>
            <a:endParaRPr sz="2400">
              <a:solidFill>
                <a:srgbClr val="FF0000"/>
              </a:solidFill>
              <a:latin typeface="Inconsolata"/>
              <a:ea typeface="Inconsolata"/>
              <a:cs typeface="Inconsolata"/>
              <a:sym typeface="Inconsolata"/>
            </a:endParaRPr>
          </a:p>
        </p:txBody>
      </p:sp>
      <p:sp>
        <p:nvSpPr>
          <p:cNvPr id="1134" name="Google Shape;1134;p125"/>
          <p:cNvSpPr/>
          <p:nvPr/>
        </p:nvSpPr>
        <p:spPr>
          <a:xfrm>
            <a:off x="4472775" y="3068875"/>
            <a:ext cx="2747400" cy="857400"/>
          </a:xfrm>
          <a:prstGeom prst="wedgeRoundRectCallout">
            <a:avLst>
              <a:gd name="adj1" fmla="val -66458"/>
              <a:gd name="adj2" fmla="val 7235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ato"/>
                <a:ea typeface="Lato"/>
                <a:cs typeface="Lato"/>
                <a:sym typeface="Lato"/>
              </a:rPr>
              <a:t>For each element in lst, we add 2 nodes to our tree</a:t>
            </a:r>
            <a:endParaRPr sz="1800">
              <a:latin typeface="Lato"/>
              <a:ea typeface="Lato"/>
              <a:cs typeface="Lato"/>
              <a:sym typeface="La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26"/>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More analysis</a:t>
            </a:r>
            <a:endParaRPr/>
          </a:p>
        </p:txBody>
      </p:sp>
      <p:sp>
        <p:nvSpPr>
          <p:cNvPr id="1140" name="Google Shape;1140;p126"/>
          <p:cNvSpPr txBox="1">
            <a:spLocks noGrp="1"/>
          </p:cNvSpPr>
          <p:nvPr>
            <p:ph type="body" idx="1"/>
          </p:nvPr>
        </p:nvSpPr>
        <p:spPr>
          <a:xfrm>
            <a:off x="893700" y="12211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Θ(.) bounds in terms of </a:t>
            </a:r>
            <a:r>
              <a:rPr lang="en" sz="1800" i="1">
                <a:solidFill>
                  <a:schemeClr val="dk1"/>
                </a:solidFill>
              </a:rPr>
              <a:t>n</a:t>
            </a:r>
            <a:r>
              <a:rPr lang="en" sz="1800">
                <a:solidFill>
                  <a:schemeClr val="dk1"/>
                </a:solidFill>
              </a:rPr>
              <a:t>, the length of </a:t>
            </a:r>
            <a:r>
              <a:rPr lang="en" sz="1800" i="1">
                <a:solidFill>
                  <a:schemeClr val="dk1"/>
                </a:solidFill>
              </a:rPr>
              <a:t>lst</a:t>
            </a:r>
            <a:r>
              <a:rPr lang="en" sz="1800">
                <a:solidFill>
                  <a:schemeClr val="dk1"/>
                </a:solidFill>
              </a:rPr>
              <a:t>, for the </a:t>
            </a:r>
            <a:r>
              <a:rPr lang="en" sz="1800" b="1">
                <a:solidFill>
                  <a:schemeClr val="dk1"/>
                </a:solidFill>
              </a:rPr>
              <a:t>runtime</a:t>
            </a:r>
            <a:r>
              <a:rPr lang="en" sz="1800">
                <a:solidFill>
                  <a:schemeClr val="dk1"/>
                </a:solidFill>
              </a:rPr>
              <a:t> of the function, and for the </a:t>
            </a:r>
            <a:r>
              <a:rPr lang="en" sz="1800" b="1">
                <a:solidFill>
                  <a:schemeClr val="dk1"/>
                </a:solidFill>
              </a:rPr>
              <a:t>number of nodes</a:t>
            </a:r>
            <a:r>
              <a:rPr lang="en" sz="1800">
                <a:solidFill>
                  <a:schemeClr val="dk1"/>
                </a:solidFill>
              </a:rPr>
              <a:t> in the tree produced:</a:t>
            </a:r>
            <a:endParaRPr sz="1800" baseline="-25000">
              <a:solidFill>
                <a:schemeClr val="dk1"/>
              </a:solidFill>
            </a:endParaRPr>
          </a:p>
          <a:p>
            <a:pPr marL="0" lvl="0" indent="0" algn="l" rtl="0">
              <a:spcBef>
                <a:spcPts val="600"/>
              </a:spcBef>
              <a:spcAft>
                <a:spcPts val="0"/>
              </a:spcAft>
              <a:buNone/>
            </a:pPr>
            <a:endParaRPr/>
          </a:p>
        </p:txBody>
      </p:sp>
      <p:sp>
        <p:nvSpPr>
          <p:cNvPr id="1141" name="Google Shape;1141;p126"/>
          <p:cNvSpPr txBox="1">
            <a:spLocks noGrp="1"/>
          </p:cNvSpPr>
          <p:nvPr>
            <p:ph type="body" idx="1"/>
          </p:nvPr>
        </p:nvSpPr>
        <p:spPr>
          <a:xfrm>
            <a:off x="893700" y="2234175"/>
            <a:ext cx="79458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def sum_tree(lst):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if (len(lst) == 1):</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Tree(lst[0])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label = sum(lst)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child_label = lst.pop()</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result = Tree(label, [Tree(child_label), sum_tree(lst)])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result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42" name="Google Shape;1142;p126"/>
          <p:cNvSpPr/>
          <p:nvPr/>
        </p:nvSpPr>
        <p:spPr>
          <a:xfrm>
            <a:off x="6248775" y="2126900"/>
            <a:ext cx="1993800" cy="1277400"/>
          </a:xfrm>
          <a:prstGeom prst="wedgeRoundRectCallout">
            <a:avLst>
              <a:gd name="adj1" fmla="val -98717"/>
              <a:gd name="adj2" fmla="val 6167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Lato"/>
                <a:ea typeface="Lato"/>
                <a:cs typeface="Lato"/>
                <a:sym typeface="Lato"/>
              </a:rPr>
              <a:t>To find the sum of a list we have to iterate across each element!</a:t>
            </a:r>
            <a:endParaRPr sz="1800">
              <a:latin typeface="Lato"/>
              <a:ea typeface="Lato"/>
              <a:cs typeface="Lato"/>
              <a:sym typeface="Lato"/>
            </a:endParaRPr>
          </a:p>
        </p:txBody>
      </p:sp>
      <p:sp>
        <p:nvSpPr>
          <p:cNvPr id="1143" name="Google Shape;1143;p126"/>
          <p:cNvSpPr/>
          <p:nvPr/>
        </p:nvSpPr>
        <p:spPr>
          <a:xfrm>
            <a:off x="1299350" y="3404375"/>
            <a:ext cx="2715600" cy="412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26"/>
          <p:cNvSpPr txBox="1"/>
          <p:nvPr/>
        </p:nvSpPr>
        <p:spPr>
          <a:xfrm>
            <a:off x="4308650" y="3266375"/>
            <a:ext cx="18837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Θ(n)</a:t>
            </a:r>
            <a:endParaRPr sz="2400" i="1">
              <a:solidFill>
                <a:srgbClr val="FF0000"/>
              </a:solidFill>
              <a:latin typeface="Inconsolata"/>
              <a:ea typeface="Inconsolata"/>
              <a:cs typeface="Inconsolata"/>
              <a:sym typeface="Inconsolat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27"/>
          <p:cNvSpPr txBox="1">
            <a:spLocks noGrp="1"/>
          </p:cNvSpPr>
          <p:nvPr>
            <p:ph type="title"/>
          </p:nvPr>
        </p:nvSpPr>
        <p:spPr>
          <a:xfrm>
            <a:off x="893700" y="206000"/>
            <a:ext cx="7528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1"/>
                </a:solidFill>
              </a:rPr>
              <a:t>Problem 2: More analysis</a:t>
            </a:r>
            <a:endParaRPr/>
          </a:p>
        </p:txBody>
      </p:sp>
      <p:sp>
        <p:nvSpPr>
          <p:cNvPr id="1150" name="Google Shape;1150;p127"/>
          <p:cNvSpPr txBox="1">
            <a:spLocks noGrp="1"/>
          </p:cNvSpPr>
          <p:nvPr>
            <p:ph type="body" idx="1"/>
          </p:nvPr>
        </p:nvSpPr>
        <p:spPr>
          <a:xfrm>
            <a:off x="893700" y="1221197"/>
            <a:ext cx="6462600" cy="85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rPr>
              <a:t>Give Θ(.) bounds in terms of </a:t>
            </a:r>
            <a:r>
              <a:rPr lang="en" sz="1800" i="1">
                <a:solidFill>
                  <a:schemeClr val="dk1"/>
                </a:solidFill>
              </a:rPr>
              <a:t>n</a:t>
            </a:r>
            <a:r>
              <a:rPr lang="en" sz="1800">
                <a:solidFill>
                  <a:schemeClr val="dk1"/>
                </a:solidFill>
              </a:rPr>
              <a:t>, the length of </a:t>
            </a:r>
            <a:r>
              <a:rPr lang="en" sz="1800" i="1">
                <a:solidFill>
                  <a:schemeClr val="dk1"/>
                </a:solidFill>
              </a:rPr>
              <a:t>lst</a:t>
            </a:r>
            <a:r>
              <a:rPr lang="en" sz="1800">
                <a:solidFill>
                  <a:schemeClr val="dk1"/>
                </a:solidFill>
              </a:rPr>
              <a:t>, for the </a:t>
            </a:r>
            <a:r>
              <a:rPr lang="en" sz="1800" b="1">
                <a:solidFill>
                  <a:schemeClr val="dk1"/>
                </a:solidFill>
              </a:rPr>
              <a:t>runtime</a:t>
            </a:r>
            <a:r>
              <a:rPr lang="en" sz="1800">
                <a:solidFill>
                  <a:schemeClr val="dk1"/>
                </a:solidFill>
              </a:rPr>
              <a:t> of the function, and for the </a:t>
            </a:r>
            <a:r>
              <a:rPr lang="en" sz="1800" b="1">
                <a:solidFill>
                  <a:schemeClr val="dk1"/>
                </a:solidFill>
              </a:rPr>
              <a:t>number of nodes</a:t>
            </a:r>
            <a:r>
              <a:rPr lang="en" sz="1800">
                <a:solidFill>
                  <a:schemeClr val="dk1"/>
                </a:solidFill>
              </a:rPr>
              <a:t> in the tree produced:</a:t>
            </a:r>
            <a:endParaRPr sz="1800" baseline="-25000">
              <a:solidFill>
                <a:schemeClr val="dk1"/>
              </a:solidFill>
            </a:endParaRPr>
          </a:p>
          <a:p>
            <a:pPr marL="0" lvl="0" indent="0" algn="l" rtl="0">
              <a:spcBef>
                <a:spcPts val="600"/>
              </a:spcBef>
              <a:spcAft>
                <a:spcPts val="0"/>
              </a:spcAft>
              <a:buNone/>
            </a:pPr>
            <a:endParaRPr/>
          </a:p>
        </p:txBody>
      </p:sp>
      <p:sp>
        <p:nvSpPr>
          <p:cNvPr id="1151" name="Google Shape;1151;p127"/>
          <p:cNvSpPr txBox="1">
            <a:spLocks noGrp="1"/>
          </p:cNvSpPr>
          <p:nvPr>
            <p:ph type="body" idx="1"/>
          </p:nvPr>
        </p:nvSpPr>
        <p:spPr>
          <a:xfrm>
            <a:off x="893700" y="2234175"/>
            <a:ext cx="7945800" cy="26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def sum_tree(lst):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if (len(lst) == 1):</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Tree(lst[0])</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label = sum(lst)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child_label = lst.pop()</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result = Tree(label, [Tree(child_label), sum_tree(lst)])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    return result</a:t>
            </a:r>
            <a:endParaRPr sz="1800">
              <a:solidFill>
                <a:schemeClr val="dk1"/>
              </a:solidFill>
              <a:latin typeface="Inconsolata"/>
              <a:ea typeface="Inconsolata"/>
              <a:cs typeface="Inconsolata"/>
              <a:sym typeface="Inconsolata"/>
            </a:endParaRPr>
          </a:p>
          <a:p>
            <a:pPr marL="0" lvl="0" indent="0" algn="l" rtl="0">
              <a:spcBef>
                <a:spcPts val="600"/>
              </a:spcBef>
              <a:spcAft>
                <a:spcPts val="0"/>
              </a:spcAft>
              <a:buClr>
                <a:schemeClr val="dk1"/>
              </a:buClr>
              <a:buSzPts val="1100"/>
              <a:buFont typeface="Arial"/>
              <a:buNone/>
            </a:pPr>
            <a:endParaRPr sz="1800">
              <a:solidFill>
                <a:schemeClr val="dk1"/>
              </a:solidFill>
              <a:latin typeface="Inconsolata"/>
              <a:ea typeface="Inconsolata"/>
              <a:cs typeface="Inconsolata"/>
              <a:sym typeface="Inconsolata"/>
            </a:endParaRPr>
          </a:p>
          <a:p>
            <a:pPr marL="0" lvl="0" indent="0" algn="l" rtl="0">
              <a:spcBef>
                <a:spcPts val="600"/>
              </a:spcBef>
              <a:spcAft>
                <a:spcPts val="0"/>
              </a:spcAft>
              <a:buNone/>
            </a:pPr>
            <a:endParaRPr sz="1800">
              <a:solidFill>
                <a:srgbClr val="000000"/>
              </a:solidFill>
              <a:latin typeface="Inconsolata"/>
              <a:ea typeface="Inconsolata"/>
              <a:cs typeface="Inconsolata"/>
              <a:sym typeface="Inconsolata"/>
            </a:endParaRPr>
          </a:p>
        </p:txBody>
      </p:sp>
      <p:sp>
        <p:nvSpPr>
          <p:cNvPr id="1152" name="Google Shape;1152;p127"/>
          <p:cNvSpPr txBox="1"/>
          <p:nvPr/>
        </p:nvSpPr>
        <p:spPr>
          <a:xfrm>
            <a:off x="5472600" y="2078600"/>
            <a:ext cx="2610300" cy="6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latin typeface="Inconsolata"/>
                <a:ea typeface="Inconsolata"/>
                <a:cs typeface="Inconsolata"/>
                <a:sym typeface="Inconsolata"/>
              </a:rPr>
              <a:t>Runtime: Θ(n</a:t>
            </a:r>
            <a:r>
              <a:rPr lang="en" sz="2400" baseline="30000">
                <a:solidFill>
                  <a:srgbClr val="FF0000"/>
                </a:solidFill>
                <a:latin typeface="Inconsolata"/>
                <a:ea typeface="Inconsolata"/>
                <a:cs typeface="Inconsolata"/>
                <a:sym typeface="Inconsolata"/>
              </a:rPr>
              <a:t>2</a:t>
            </a:r>
            <a:r>
              <a:rPr lang="en" sz="2400">
                <a:solidFill>
                  <a:srgbClr val="FF0000"/>
                </a:solidFill>
                <a:latin typeface="Inconsolata"/>
                <a:ea typeface="Inconsolata"/>
                <a:cs typeface="Inconsolata"/>
                <a:sym typeface="Inconsolata"/>
              </a:rPr>
              <a:t>)</a:t>
            </a:r>
            <a:endParaRPr sz="2400" i="1">
              <a:solidFill>
                <a:srgbClr val="FF0000"/>
              </a:solidFill>
              <a:latin typeface="Inconsolata"/>
              <a:ea typeface="Inconsolata"/>
              <a:cs typeface="Inconsolata"/>
              <a:sym typeface="Inconsolata"/>
            </a:endParaRPr>
          </a:p>
        </p:txBody>
      </p:sp>
      <p:sp>
        <p:nvSpPr>
          <p:cNvPr id="1153" name="Google Shape;1153;p127"/>
          <p:cNvSpPr txBox="1"/>
          <p:nvPr/>
        </p:nvSpPr>
        <p:spPr>
          <a:xfrm>
            <a:off x="4749650" y="2658950"/>
            <a:ext cx="3535500" cy="13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We know we’re creating n nodes in the tree, and to create each node we have to do n work for each one to calculate the label</a:t>
            </a:r>
            <a:endParaRPr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6373</Words>
  <Application>Microsoft Macintosh PowerPoint</Application>
  <PresentationFormat>Presentación en pantalla (16:9)</PresentationFormat>
  <Paragraphs>1247</Paragraphs>
  <Slides>120</Slides>
  <Notes>120</Notes>
  <HiddenSlides>6</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120</vt:i4>
      </vt:variant>
    </vt:vector>
  </HeadingPairs>
  <TitlesOfParts>
    <vt:vector size="131" baseType="lpstr">
      <vt:lpstr>Proxima Nova</vt:lpstr>
      <vt:lpstr>Inconsolata</vt:lpstr>
      <vt:lpstr>Lato</vt:lpstr>
      <vt:lpstr>Calibri</vt:lpstr>
      <vt:lpstr>Raleway</vt:lpstr>
      <vt:lpstr>Roboto</vt:lpstr>
      <vt:lpstr>Arial</vt:lpstr>
      <vt:lpstr>Consolas</vt:lpstr>
      <vt:lpstr>Courier New</vt:lpstr>
      <vt:lpstr>Streamline</vt:lpstr>
      <vt:lpstr>Antonio template</vt:lpstr>
      <vt:lpstr>CSM 61A  Midterm 2 Review</vt:lpstr>
      <vt:lpstr>TREE RECURSION</vt:lpstr>
      <vt:lpstr>Recursion Review:</vt:lpstr>
      <vt:lpstr>Tips for Recursion Problems:</vt:lpstr>
      <vt:lpstr>Tree Recursion Analogy</vt:lpstr>
      <vt:lpstr>Tree Recursion Analogy</vt:lpstr>
      <vt:lpstr>Tree Recursion Analogy</vt:lpstr>
      <vt:lpstr>Tree Recursion Analogy</vt:lpstr>
      <vt:lpstr>Tree Recursion Analogy</vt:lpstr>
      <vt:lpstr>Tree Recursion Analogy</vt:lpstr>
      <vt:lpstr>Tips for Tree Recursion</vt:lpstr>
      <vt:lpstr>Presentación de PowerPoint</vt:lpstr>
      <vt:lpstr>Disjoint Subproblems</vt:lpstr>
      <vt:lpstr>Counting</vt:lpstr>
      <vt:lpstr>Counting</vt:lpstr>
      <vt:lpstr>Problem 1: Your Father’s Parentheses</vt:lpstr>
      <vt:lpstr>Problem 1: Your Father’s Parentheses</vt:lpstr>
      <vt:lpstr>Problem 1: Your Father’s Parentheses</vt:lpstr>
      <vt:lpstr>Problem 1: Your Father’s Parentheses</vt:lpstr>
      <vt:lpstr>Problem 1: Your Father’s Parentheses</vt:lpstr>
      <vt:lpstr>Problem 2: Edit Distance</vt:lpstr>
      <vt:lpstr>Problem 2: Edit Distance</vt:lpstr>
      <vt:lpstr>Problem 2: Edit Distance</vt:lpstr>
      <vt:lpstr>Problem 2: Edit Distance</vt:lpstr>
      <vt:lpstr>Problem 2: Edit Distance</vt:lpstr>
      <vt:lpstr>Problem 1: Deck of Cards</vt:lpstr>
      <vt:lpstr>Deck of Cards</vt:lpstr>
      <vt:lpstr>Deck of Cards</vt:lpstr>
      <vt:lpstr>Deck of Cards</vt:lpstr>
      <vt:lpstr>Deck of Cards</vt:lpstr>
      <vt:lpstr>TREES</vt:lpstr>
      <vt:lpstr>TREE Facts</vt:lpstr>
      <vt:lpstr>Example Implementations</vt:lpstr>
      <vt:lpstr>Typical way to solve tree problems</vt:lpstr>
      <vt:lpstr>Problem 1: Eval Trees (functions)</vt:lpstr>
      <vt:lpstr>Problem 1: Eval Trees (Using functions)</vt:lpstr>
      <vt:lpstr>Problem 1: Eval Trees (Using functions)</vt:lpstr>
      <vt:lpstr>Problem 1: Eval Trees (Using functions)</vt:lpstr>
      <vt:lpstr>Problem 1: Eval Trees</vt:lpstr>
      <vt:lpstr>Problem 1 Solutions</vt:lpstr>
      <vt:lpstr>Problem 1 Solutions</vt:lpstr>
      <vt:lpstr>Problem 1 Solutions</vt:lpstr>
      <vt:lpstr>Problem 1 Solutions</vt:lpstr>
      <vt:lpstr>Problem 1 Solutions</vt:lpstr>
      <vt:lpstr>Problem 1 Solutions</vt:lpstr>
      <vt:lpstr>Problem 1 Solutions</vt:lpstr>
      <vt:lpstr>Problem 1 Solutions</vt:lpstr>
      <vt:lpstr>Problem 1 Solutions</vt:lpstr>
      <vt:lpstr>Problem 1 Solutions</vt:lpstr>
      <vt:lpstr>Problem 1 Solutions</vt:lpstr>
      <vt:lpstr>Problem 2 - Least_Tree</vt:lpstr>
      <vt:lpstr>Problem 2 - Problem Info</vt:lpstr>
      <vt:lpstr>Problem 2 - Getting Started</vt:lpstr>
      <vt:lpstr>Problem 2 - Getting Started</vt:lpstr>
      <vt:lpstr>Problem 2 - Getting Started</vt:lpstr>
      <vt:lpstr>Problem 2 - Treecursion</vt:lpstr>
      <vt:lpstr>Problem 2 - Treecursion</vt:lpstr>
      <vt:lpstr>Problem 2 - Treecursion</vt:lpstr>
      <vt:lpstr>Problem 2 - Labelling our Tree</vt:lpstr>
      <vt:lpstr>Problem 2 - Labelling our Tree</vt:lpstr>
      <vt:lpstr>Problem 2 - Final Step</vt:lpstr>
      <vt:lpstr>NONLOCAL + ORDERS OF GROWTH</vt:lpstr>
      <vt:lpstr>A variable can be declared NONLOCAL only if:</vt:lpstr>
      <vt:lpstr>A variable can be declared NONLOCAL only if:</vt:lpstr>
      <vt:lpstr>A variable can be declared NONLOCAL only if:</vt:lpstr>
      <vt:lpstr>Nonlocal (continued)</vt:lpstr>
      <vt:lpstr>Nonlocal (continued)</vt:lpstr>
      <vt:lpstr>WWPD: The Office</vt:lpstr>
      <vt:lpstr>Presentación de PowerPoint</vt:lpstr>
      <vt:lpstr>Presentación de PowerPoint</vt:lpstr>
      <vt:lpstr>Environment Diagram: Peppa Pig</vt:lpstr>
      <vt:lpstr>Environment Diagram: Peppa Pig</vt:lpstr>
      <vt:lpstr>Environment Diagram: Peppa Pig</vt:lpstr>
      <vt:lpstr>Environment Diagram: Peppa Pig</vt:lpstr>
      <vt:lpstr>Environment Diagram: Peppa Pig</vt:lpstr>
      <vt:lpstr>Environment Diagram: Peppa Pig</vt:lpstr>
      <vt:lpstr>Environment Diagram: Peppa Pig</vt:lpstr>
      <vt:lpstr>Environment Diagram: Peppa Pig</vt:lpstr>
      <vt:lpstr>Orders of Growth: Big Picture </vt:lpstr>
      <vt:lpstr>Examples of Common OOG</vt:lpstr>
      <vt:lpstr>Amount of Work</vt:lpstr>
      <vt:lpstr>Amount of Work</vt:lpstr>
      <vt:lpstr>Amount of Work</vt:lpstr>
      <vt:lpstr>Amount of Work</vt:lpstr>
      <vt:lpstr>Amount of Work</vt:lpstr>
      <vt:lpstr>General Rules</vt:lpstr>
      <vt:lpstr>General Rules</vt:lpstr>
      <vt:lpstr>General Rules</vt:lpstr>
      <vt:lpstr>Things to Watch Out For</vt:lpstr>
      <vt:lpstr>Problem 1: Simple Θ bounds</vt:lpstr>
      <vt:lpstr>Problem 1: Runtime Analysis</vt:lpstr>
      <vt:lpstr>Problem 1: Runtime Analysis</vt:lpstr>
      <vt:lpstr>Problem 1: Runtime Analysis</vt:lpstr>
      <vt:lpstr>Problem 1: Runtime Analysis</vt:lpstr>
      <vt:lpstr>Problem 1: Runtime Analysis</vt:lpstr>
      <vt:lpstr>Problem 2: More analysis</vt:lpstr>
      <vt:lpstr>Problem 2: More analysis</vt:lpstr>
      <vt:lpstr>Problem 2: More analysis</vt:lpstr>
      <vt:lpstr>Problem 2: More analysis</vt:lpstr>
      <vt:lpstr>Problem 3: Even more analysis</vt:lpstr>
      <vt:lpstr>Problem 3: Even more analysis</vt:lpstr>
      <vt:lpstr>Problem 3: Even more analysis</vt:lpstr>
      <vt:lpstr>Problem 3: Even more analysis</vt:lpstr>
      <vt:lpstr>OBJECT ORIENTED PROGRAMMING (OOP)</vt:lpstr>
      <vt:lpstr>What is Object-Oriented Programming?</vt:lpstr>
      <vt:lpstr>Terminology</vt:lpstr>
      <vt:lpstr>Inheritance</vt:lpstr>
      <vt:lpstr>Structure of a Class</vt:lpstr>
      <vt:lpstr>Creating an Object</vt:lpstr>
      <vt:lpstr>Dot Notation</vt:lpstr>
      <vt:lpstr>Problem 1</vt:lpstr>
      <vt:lpstr>Problem 2</vt:lpstr>
      <vt:lpstr>Linked Lists</vt:lpstr>
      <vt:lpstr>Elements of a Linked List</vt:lpstr>
      <vt:lpstr>Linked List Tips</vt:lpstr>
      <vt:lpstr>Problem 1</vt:lpstr>
      <vt:lpstr>Problem 2</vt:lpstr>
      <vt:lpstr>Problem 2</vt:lpstr>
      <vt:lpstr>Problem 2</vt:lpstr>
      <vt:lpstr>GOOD LUCK ON THE EXAM! WE BELIEVE IN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CSM 61A  Midterm 2 Review</dc:title>
  <cp:lastModifiedBy>Usuario de Microsoft Office</cp:lastModifiedBy>
  <cp:revision>1</cp:revision>
  <dcterms:modified xsi:type="dcterms:W3CDTF">2019-03-16T07:31:59Z</dcterms:modified>
</cp:coreProperties>
</file>